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07" r:id="rId2"/>
    <p:sldId id="257" r:id="rId3"/>
    <p:sldId id="258" r:id="rId4"/>
    <p:sldId id="30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3" r:id="rId21"/>
    <p:sldId id="275" r:id="rId22"/>
    <p:sldId id="276" r:id="rId23"/>
    <p:sldId id="278" r:id="rId24"/>
    <p:sldId id="277"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8096" autoAdjust="0"/>
  </p:normalViewPr>
  <p:slideViewPr>
    <p:cSldViewPr>
      <p:cViewPr varScale="1">
        <p:scale>
          <a:sx n="67" d="100"/>
          <a:sy n="67" d="100"/>
        </p:scale>
        <p:origin x="-157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21E5F5-7C5F-E649-BE05-7FD353E34338}" type="datetimeFigureOut">
              <a:rPr lang="en-US" smtClean="0"/>
              <a:t>6/30/2017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A68DA5-403C-F347-A936-117856279919}" type="slidenum">
              <a:rPr lang="en-US" smtClean="0"/>
              <a:t>‹#›</a:t>
            </a:fld>
            <a:endParaRPr lang="en-US"/>
          </a:p>
        </p:txBody>
      </p:sp>
    </p:spTree>
    <p:extLst>
      <p:ext uri="{BB962C8B-B14F-4D97-AF65-F5344CB8AC3E}">
        <p14:creationId xmlns:p14="http://schemas.microsoft.com/office/powerpoint/2010/main" val="42439646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755931-8FBE-4DA2-878B-3EA2A77FB4E6}" type="datetimeFigureOut">
              <a:rPr lang="en-US" smtClean="0"/>
              <a:t>6/30/2017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C3F7E6-BCF9-4468-8B9B-41A44BB51A5B}" type="slidenum">
              <a:rPr lang="en-US" smtClean="0"/>
              <a:t>‹#›</a:t>
            </a:fld>
            <a:endParaRPr lang="en-US"/>
          </a:p>
        </p:txBody>
      </p:sp>
    </p:spTree>
    <p:extLst>
      <p:ext uri="{BB962C8B-B14F-4D97-AF65-F5344CB8AC3E}">
        <p14:creationId xmlns:p14="http://schemas.microsoft.com/office/powerpoint/2010/main" val="12119667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Diles a los alumnos que mientras que la competencia perfecta se encuentra en uno de los extremos del mercado, el monopolio se encuentra en el otro.</a:t>
            </a:r>
            <a:endParaRPr lang="en-US" dirty="0"/>
          </a:p>
        </p:txBody>
      </p:sp>
      <p:sp>
        <p:nvSpPr>
          <p:cNvPr id="4" name="Slide Number Placeholder 3"/>
          <p:cNvSpPr>
            <a:spLocks noGrp="1"/>
          </p:cNvSpPr>
          <p:nvPr>
            <p:ph type="sldNum" sz="quarter" idx="10"/>
          </p:nvPr>
        </p:nvSpPr>
        <p:spPr/>
        <p:txBody>
          <a:bodyPr/>
          <a:lstStyle/>
          <a:p>
            <a:fld id="{01C3F7E6-BCF9-4468-8B9B-41A44BB51A5B}" type="slidenum">
              <a:rPr lang="en-US" smtClean="0"/>
              <a:t>7</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C3F7E6-BCF9-4468-8B9B-41A44BB51A5B}" type="slidenum">
              <a:rPr lang="en-US" smtClean="0"/>
              <a:t>16</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Indica a los alumnos que si esta empresa se dividiera en dos, el CTM sería mayor. Ejemplo: si entrara en el mercado una nueva compañía eléctrica, tendría que instalar postes, tender líneas eléctricas: todo eso aumentaría el coste por unidad. Existe un monopolio natural cuando los costes fijos son altos. El monopolio natural no tiene que temer que entren nuevas empresas, ya que los costes fijos son altos: ninguna empresa querría entrar.</a:t>
            </a:r>
            <a:endParaRPr lang="en-US" dirty="0"/>
          </a:p>
        </p:txBody>
      </p:sp>
      <p:sp>
        <p:nvSpPr>
          <p:cNvPr id="4" name="Slide Number Placeholder 3"/>
          <p:cNvSpPr>
            <a:spLocks noGrp="1"/>
          </p:cNvSpPr>
          <p:nvPr>
            <p:ph type="sldNum" sz="quarter" idx="10"/>
          </p:nvPr>
        </p:nvSpPr>
        <p:spPr/>
        <p:txBody>
          <a:bodyPr/>
          <a:lstStyle/>
          <a:p>
            <a:fld id="{01C3F7E6-BCF9-4468-8B9B-41A44BB51A5B}" type="slidenum">
              <a:rPr lang="en-US" smtClean="0"/>
              <a:t>17</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Di a los alumnos que los monopolistas y los competidores perfectos son iguales en lo que se refiere a la producción: combinan factores y los convierten en productos e incurren en los costes de hacerlo. La diferencia se halla en las condiciones en las que se vende la producción.</a:t>
            </a:r>
            <a:endParaRPr lang="en-US" dirty="0"/>
          </a:p>
        </p:txBody>
      </p:sp>
      <p:sp>
        <p:nvSpPr>
          <p:cNvPr id="4" name="Slide Number Placeholder 3"/>
          <p:cNvSpPr>
            <a:spLocks noGrp="1"/>
          </p:cNvSpPr>
          <p:nvPr>
            <p:ph type="sldNum" sz="quarter" idx="10"/>
          </p:nvPr>
        </p:nvSpPr>
        <p:spPr/>
        <p:txBody>
          <a:bodyPr/>
          <a:lstStyle/>
          <a:p>
            <a:fld id="{01C3F7E6-BCF9-4468-8B9B-41A44BB51A5B}" type="slidenum">
              <a:rPr lang="en-US" smtClean="0"/>
              <a:t>18</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Pregunta a los alumnos si un monopolista puede cobrar el precio que quiera. Muchos creen que sí.</a:t>
            </a:r>
            <a:endParaRPr lang="en-US" dirty="0"/>
          </a:p>
        </p:txBody>
      </p:sp>
      <p:sp>
        <p:nvSpPr>
          <p:cNvPr id="4" name="Slide Number Placeholder 3"/>
          <p:cNvSpPr>
            <a:spLocks noGrp="1"/>
          </p:cNvSpPr>
          <p:nvPr>
            <p:ph type="sldNum" sz="quarter" idx="10"/>
          </p:nvPr>
        </p:nvSpPr>
        <p:spPr/>
        <p:txBody>
          <a:bodyPr/>
          <a:lstStyle/>
          <a:p>
            <a:fld id="{01C3F7E6-BCF9-4468-8B9B-41A44BB51A5B}" type="slidenum">
              <a:rPr lang="en-US" smtClean="0"/>
              <a:t>19</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Asegúrate de que los alumnos comprenden que el gráfico de la demanda de un monopolista es igual que la demanda de toda la industria perfectamente competitiva: en el caso de un monopolista, la empresa es la industria, por lo que es igual que el gráfico de la industria en la competencia perfecta.</a:t>
            </a:r>
          </a:p>
          <a:p>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Indícales también que el monopolista está sometido a la curva de demanda del mercado, exactamente igual que la industria perfectamente competitiva. Como el intercambio de mercado es voluntario, un monopolista no puede obligar a los consumidores a pagar cualquier precio por cualquier cantidad de producción.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1C3F7E6-BCF9-4468-8B9B-41A44BB51A5B}" type="slidenum">
              <a:rPr lang="en-US" smtClean="0"/>
              <a:t>20</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Diles a los alumnos que el monopolista, a diferencia de los competidores perfectos, debe averiguar qué ingreso obtendrá a diferentes precios. Como muestra el ejemplo de </a:t>
            </a:r>
            <a:r>
              <a:rPr lang="es-ES" sz="1200" kern="1200" dirty="0" err="1" smtClean="0">
                <a:solidFill>
                  <a:schemeClr val="tx1"/>
                </a:solidFill>
                <a:effectLst/>
                <a:latin typeface="+mn-lt"/>
                <a:ea typeface="+mn-ea"/>
                <a:cs typeface="+mn-cs"/>
              </a:rPr>
              <a:t>Claritin</a:t>
            </a:r>
            <a:r>
              <a:rPr lang="es-ES" sz="1200" kern="1200" dirty="0" smtClean="0">
                <a:solidFill>
                  <a:schemeClr val="tx1"/>
                </a:solidFill>
                <a:effectLst/>
                <a:latin typeface="+mn-lt"/>
                <a:ea typeface="+mn-ea"/>
                <a:cs typeface="+mn-cs"/>
              </a:rPr>
              <a:t>, para vender una cantidad mayor el monopolista tiene que cobrar un precio más bajo.</a:t>
            </a:r>
            <a:endParaRPr lang="en-US" dirty="0"/>
          </a:p>
        </p:txBody>
      </p:sp>
      <p:sp>
        <p:nvSpPr>
          <p:cNvPr id="4" name="Slide Number Placeholder 3"/>
          <p:cNvSpPr>
            <a:spLocks noGrp="1"/>
          </p:cNvSpPr>
          <p:nvPr>
            <p:ph type="sldNum" sz="quarter" idx="10"/>
          </p:nvPr>
        </p:nvSpPr>
        <p:spPr/>
        <p:txBody>
          <a:bodyPr/>
          <a:lstStyle/>
          <a:p>
            <a:fld id="{01C3F7E6-BCF9-4468-8B9B-41A44BB51A5B}" type="slidenum">
              <a:rPr lang="en-US" smtClean="0"/>
              <a:t>21</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Señala dos cosas de esta tabla. En primer lugar, los costes marginales son constantes, lo cual es habitual en este tipo de industria. Una vez que se desarrolla el medicamento, el coste marginal de producir otra píldora es muy bajo y constante. En segundo lugar, señala la relación entre el precio y el ingreso marginal. Recuerda a los alumnos que en condiciones de competencia perfecta, el precio y el ingreso marginal eran iguales: pregunta por qué. Algunos lo recordarán, pero si no es así, recuérdales que el precio y el ingreso marginal son iguales porque en la competencia perfecta una empresa no tiene que bajar el precio para vender otra unidad, ya que representa una parte muy pequeña de todo el mercado. No ocurre así en el caso de monopolio (por definición).</a:t>
            </a:r>
            <a:endParaRPr lang="en-US" b="1" dirty="0"/>
          </a:p>
        </p:txBody>
      </p:sp>
      <p:sp>
        <p:nvSpPr>
          <p:cNvPr id="4" name="Slide Number Placeholder 3"/>
          <p:cNvSpPr>
            <a:spLocks noGrp="1"/>
          </p:cNvSpPr>
          <p:nvPr>
            <p:ph type="sldNum" sz="quarter" idx="10"/>
          </p:nvPr>
        </p:nvSpPr>
        <p:spPr/>
        <p:txBody>
          <a:bodyPr/>
          <a:lstStyle/>
          <a:p>
            <a:fld id="{01C3F7E6-BCF9-4468-8B9B-41A44BB51A5B}" type="slidenum">
              <a:rPr lang="en-US" smtClean="0"/>
              <a:t>22</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Los alumnos deben comprender que una curva de demanda de pendiente negativa significa que hay una disyuntiva entre la cantidad y el precio, por lo que el aumento de la producción provoca un aumento del ingreso de 800$. Pero como hay que bajar el precio para poder aumentar la producción, el ingreso disminuye en 200$, por lo que el ingreso neto es de 600$. Señala que esta es la variación del ingreso entre la venta de 200 unidades y la venta de 400 (una diferencia de 200 unidades), por lo que el ingreso marginal de la venta de 1 unidad más es 600$/200, o sea 3$. Señala que 3$ es menor que el precio.</a:t>
            </a:r>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23</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Esta transparencia muestra gráficamente lo mismo que la anterior. La buena noticia es el efecto cantidad y la mala (la reducción del precio) es el efecto precio. El efecto neto en el ingreso total depende de que se suba o se baje el precio y de que sea mayor el efecto cantidad o el efecto precio.</a:t>
            </a:r>
            <a:endParaRPr lang="en-US" b="0" dirty="0"/>
          </a:p>
        </p:txBody>
      </p:sp>
      <p:sp>
        <p:nvSpPr>
          <p:cNvPr id="4" name="Slide Number Placeholder 3"/>
          <p:cNvSpPr>
            <a:spLocks noGrp="1"/>
          </p:cNvSpPr>
          <p:nvPr>
            <p:ph type="sldNum" sz="quarter" idx="10"/>
          </p:nvPr>
        </p:nvSpPr>
        <p:spPr/>
        <p:txBody>
          <a:bodyPr/>
          <a:lstStyle/>
          <a:p>
            <a:fld id="{01C3F7E6-BCF9-4468-8B9B-41A44BB51A5B}" type="slidenum">
              <a:rPr lang="en-US" smtClean="0"/>
              <a:t>24</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La representación gráfica de las columnas 1, 2 y 4 (gráfico superior) de la tabla y las columnas 1 y 3 (gráfico inferior) revela algunas relaciones importantes. En primer lugar, el precio es más alto que el ingreso marginal, como hemos señalado en las transparencias anteriores. En segundo lugar, el ingreso marginal es cero cuando se maximiza el ingreso total. Cuando el ingreso marginal es positivo, el ingreso total aumenta y cuando el ingreso marginal es negativo, el ingreso total disminuye. Por tanto, evidentemente no se deben elegir algunos precios: por ejemplo, los que den como resultado un ingreso marginal negativo.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C3F7E6-BCF9-4468-8B9B-41A44BB51A5B}" type="slidenum">
              <a:rPr lang="en-US" smtClean="0"/>
              <a:t>25</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C3F7E6-BCF9-4468-8B9B-41A44BB51A5B}" type="slidenum">
              <a:rPr lang="en-US" smtClean="0"/>
              <a:t>8</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C3F7E6-BCF9-4468-8B9B-41A44BB51A5B}" type="slidenum">
              <a:rPr lang="en-US" smtClean="0"/>
              <a:t>9</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C3F7E6-BCF9-4468-8B9B-41A44BB51A5B}" type="slidenum">
              <a:rPr lang="en-US" smtClean="0"/>
              <a:t>10</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C3F7E6-BCF9-4468-8B9B-41A44BB51A5B}" type="slidenum">
              <a:rPr lang="en-US" smtClean="0"/>
              <a:t>11</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C3F7E6-BCF9-4468-8B9B-41A44BB51A5B}" type="slidenum">
              <a:rPr lang="en-US" smtClean="0"/>
              <a:t>12</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C3F7E6-BCF9-4468-8B9B-41A44BB51A5B}" type="slidenum">
              <a:rPr lang="en-US" smtClean="0"/>
              <a:t>13</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C3F7E6-BCF9-4468-8B9B-41A44BB51A5B}" type="slidenum">
              <a:rPr lang="en-US" smtClean="0"/>
              <a:t>14</a:t>
            </a:fld>
            <a:endParaRPr lang="en-US"/>
          </a:p>
        </p:txBody>
      </p:sp>
    </p:spTree>
    <p:extLst>
      <p:ext uri="{BB962C8B-B14F-4D97-AF65-F5344CB8AC3E}">
        <p14:creationId xmlns:p14="http://schemas.microsoft.com/office/powerpoint/2010/main" val="367918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smtClean="0">
                <a:solidFill>
                  <a:schemeClr val="tx1"/>
                </a:solidFill>
                <a:effectLst/>
                <a:latin typeface="+mn-lt"/>
                <a:ea typeface="+mn-ea"/>
                <a:cs typeface="+mn-cs"/>
              </a:rPr>
              <a:t>Diles a los alumnos que pongan otros ejemplos; pueden ser ejemplos antiguos, como los fax.</a:t>
            </a:r>
            <a:endParaRPr lang="en-US" dirty="0"/>
          </a:p>
        </p:txBody>
      </p:sp>
      <p:sp>
        <p:nvSpPr>
          <p:cNvPr id="4" name="Slide Number Placeholder 3"/>
          <p:cNvSpPr>
            <a:spLocks noGrp="1"/>
          </p:cNvSpPr>
          <p:nvPr>
            <p:ph type="sldNum" sz="quarter" idx="10"/>
          </p:nvPr>
        </p:nvSpPr>
        <p:spPr/>
        <p:txBody>
          <a:bodyPr/>
          <a:lstStyle/>
          <a:p>
            <a:fld id="{01C3F7E6-BCF9-4468-8B9B-41A44BB51A5B}" type="slidenum">
              <a:rPr lang="en-US" smtClean="0"/>
              <a:t>15</a:t>
            </a:fld>
            <a:endParaRPr lang="en-US"/>
          </a:p>
        </p:txBody>
      </p:sp>
    </p:spTree>
    <p:extLst>
      <p:ext uri="{BB962C8B-B14F-4D97-AF65-F5344CB8AC3E}">
        <p14:creationId xmlns:p14="http://schemas.microsoft.com/office/powerpoint/2010/main" val="367918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B10F21E-F723-41B8-9405-78CA124265B8}" type="datetime1">
              <a:rPr lang="en-US" smtClean="0"/>
              <a:t>6/30/2017</a:t>
            </a:fld>
            <a:endParaRPr lang="en-US"/>
          </a:p>
        </p:txBody>
      </p:sp>
      <p:sp>
        <p:nvSpPr>
          <p:cNvPr id="8" name="Slide Number Placeholder 7"/>
          <p:cNvSpPr>
            <a:spLocks noGrp="1"/>
          </p:cNvSpPr>
          <p:nvPr>
            <p:ph type="sldNum" sz="quarter" idx="11"/>
          </p:nvPr>
        </p:nvSpPr>
        <p:spPr/>
        <p:txBody>
          <a:bodyPr/>
          <a:lstStyle/>
          <a:p>
            <a:fld id="{3D3E26F0-5123-43A7-A506-9CCD312F49D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111528-C555-4F32-9514-A01E89DFAE59}" type="datetime1">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E26F0-5123-43A7-A506-9CCD312F49D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90A4DA-22DD-4353-A372-33816A248221}" type="datetime1">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E26F0-5123-43A7-A506-9CCD312F49D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EDE8DE9-F66E-4673-9840-E9FEE5CE0411}" type="datetime1">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E26F0-5123-43A7-A506-9CCD312F49D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93CFBD-06F2-4540-8779-5544369D2B5C}" type="datetime1">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E26F0-5123-43A7-A506-9CCD312F49D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2C64B1E-96F2-4E49-80DE-D28E5D37E61F}" type="datetime1">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E26F0-5123-43A7-A506-9CCD312F49D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4083FDE-6CD5-4167-955D-A1A15DADCC7C}" type="datetime1">
              <a:rPr lang="en-US" smtClean="0"/>
              <a:t>6/30/2017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3E26F0-5123-43A7-A506-9CCD312F49D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6CADE2-1EED-4589-BC9E-7D135D6D1A75}" type="datetime1">
              <a:rPr lang="en-US" smtClean="0"/>
              <a:t>6/30/2017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3E26F0-5123-43A7-A506-9CCD312F49D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AE86F-AA32-41FD-802D-B09C23BF8DF2}" type="datetime1">
              <a:rPr lang="en-US" smtClean="0"/>
              <a:t>6/30/2017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3E26F0-5123-43A7-A506-9CCD312F49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A6E19-52DD-481F-82E4-93C6F0724989}" type="datetime1">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E26F0-5123-43A7-A506-9CCD312F49D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F4BBB-0A3B-4E68-A98A-7EAD88806B36}" type="datetime1">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E26F0-5123-43A7-A506-9CCD312F49D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6313E88-383C-4468-9524-564613E84ECD}" type="datetime1">
              <a:rPr lang="en-US" smtClean="0"/>
              <a:t>6/30/2017</a:t>
            </a:fld>
            <a:endParaRPr lang="en-US"/>
          </a:p>
        </p:txBody>
      </p:sp>
      <p:sp>
        <p:nvSpPr>
          <p:cNvPr id="5" name="Footer Placeholder 4"/>
          <p:cNvSpPr>
            <a:spLocks noGrp="1"/>
          </p:cNvSpPr>
          <p:nvPr>
            <p:ph type="ftr" sz="quarter" idx="3"/>
          </p:nvPr>
        </p:nvSpPr>
        <p:spPr>
          <a:xfrm>
            <a:off x="3505200" y="632460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D3E26F0-5123-43A7-A506-9CCD312F49D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91377" y="1612738"/>
            <a:ext cx="4159956" cy="1508105"/>
          </a:xfrm>
          <a:prstGeom prst="rect">
            <a:avLst/>
          </a:prstGeom>
          <a:noFill/>
        </p:spPr>
        <p:txBody>
          <a:bodyPr wrap="square" rtlCol="0">
            <a:spAutoFit/>
          </a:bodyPr>
          <a:lstStyle/>
          <a:p>
            <a:pPr algn="ctr"/>
            <a:r>
              <a:rPr lang="en-US" sz="4400" b="1" dirty="0" err="1" smtClean="0">
                <a:effectLst>
                  <a:outerShdw blurRad="50800" dist="38100" dir="5400000" algn="t" rotWithShape="0">
                    <a:prstClr val="black">
                      <a:alpha val="40000"/>
                    </a:prstClr>
                  </a:outerShdw>
                </a:effectLst>
                <a:latin typeface="Times New Roman" pitchFamily="18" charset="0"/>
                <a:cs typeface="Times New Roman" pitchFamily="18" charset="0"/>
              </a:rPr>
              <a:t>Capítulo</a:t>
            </a:r>
            <a:r>
              <a:rPr lang="en-US" sz="4400" b="1" dirty="0" smtClean="0">
                <a:effectLst>
                  <a:outerShdw blurRad="50800" dist="38100" dir="5400000" algn="t" rotWithShape="0">
                    <a:prstClr val="black">
                      <a:alpha val="40000"/>
                    </a:prstClr>
                  </a:outerShdw>
                </a:effectLst>
                <a:latin typeface="Times New Roman" pitchFamily="18" charset="0"/>
                <a:cs typeface="Times New Roman" pitchFamily="18" charset="0"/>
              </a:rPr>
              <a:t> 12 </a:t>
            </a:r>
            <a:r>
              <a:rPr lang="en-US" sz="4800" dirty="0" err="1" smtClean="0">
                <a:effectLst>
                  <a:outerShdw blurRad="50800" dist="38100" dir="5400000" algn="t" rotWithShape="0">
                    <a:prstClr val="black">
                      <a:alpha val="40000"/>
                    </a:prstClr>
                  </a:outerShdw>
                </a:effectLst>
                <a:latin typeface="Times New Roman" pitchFamily="18" charset="0"/>
                <a:cs typeface="Times New Roman" pitchFamily="18" charset="0"/>
              </a:rPr>
              <a:t>Monopolios</a:t>
            </a:r>
            <a:endParaRPr lang="en-US" sz="4800" dirty="0">
              <a:effectLst>
                <a:outerShdw blurRad="50800" dist="38100" dir="5400000" algn="t" rotWithShape="0">
                  <a:prstClr val="black">
                    <a:alpha val="40000"/>
                  </a:prstClr>
                </a:outerShdw>
              </a:effectLst>
              <a:latin typeface="Times New Roman" pitchFamily="18" charset="0"/>
              <a:cs typeface="Times New Roman" pitchFamily="18" charset="0"/>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57200" y="931204"/>
            <a:ext cx="3764635" cy="4767404"/>
          </a:xfrm>
          <a:prstGeom prst="rect">
            <a:avLst/>
          </a:prstGeom>
          <a:ln>
            <a:solidFill>
              <a:srgbClr val="000000"/>
            </a:solidFill>
          </a:ln>
        </p:spPr>
      </p:pic>
    </p:spTree>
    <p:extLst>
      <p:ext uri="{BB962C8B-B14F-4D97-AF65-F5344CB8AC3E}">
        <p14:creationId xmlns:p14="http://schemas.microsoft.com/office/powerpoint/2010/main" val="4201442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a:solidFill>
                  <a:schemeClr val="bg1"/>
                </a:solidFill>
                <a:latin typeface="Times New Roman" pitchFamily="18" charset="0"/>
                <a:cs typeface="Times New Roman" pitchFamily="18" charset="0"/>
              </a:rPr>
              <a:t>12.2 Fuentes de </a:t>
            </a:r>
            <a:r>
              <a:rPr lang="en-US" sz="2400" dirty="0" err="1">
                <a:solidFill>
                  <a:schemeClr val="bg1"/>
                </a:solidFill>
                <a:latin typeface="Times New Roman" pitchFamily="18" charset="0"/>
                <a:cs typeface="Times New Roman" pitchFamily="18" charset="0"/>
              </a:rPr>
              <a:t>poder</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mercado</a:t>
            </a:r>
            <a:endParaRPr lang="en-US" sz="2400" dirty="0">
              <a:solidFill>
                <a:schemeClr val="bg1"/>
              </a:solidFill>
              <a:latin typeface="Times New Roman" pitchFamily="18" charset="0"/>
              <a:cs typeface="Times New Roman" pitchFamily="18" charset="0"/>
            </a:endParaRPr>
          </a:p>
        </p:txBody>
      </p:sp>
      <p:sp>
        <p:nvSpPr>
          <p:cNvPr id="2" name="TextBox 1"/>
          <p:cNvSpPr txBox="1"/>
          <p:nvPr/>
        </p:nvSpPr>
        <p:spPr>
          <a:xfrm>
            <a:off x="381000" y="1828800"/>
            <a:ext cx="8534400" cy="4524315"/>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Tipos</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barreras</a:t>
            </a:r>
            <a:r>
              <a:rPr lang="en-US" sz="3600" dirty="0" smtClean="0">
                <a:latin typeface="Times New Roman" pitchFamily="18" charset="0"/>
                <a:cs typeface="Times New Roman" pitchFamily="18" charset="0"/>
              </a:rPr>
              <a:t> de entrada:</a:t>
            </a:r>
          </a:p>
          <a:p>
            <a:endParaRPr lang="en-US" sz="3600" dirty="0">
              <a:latin typeface="Times New Roman" pitchFamily="18" charset="0"/>
              <a:cs typeface="Times New Roman" pitchFamily="18" charset="0"/>
            </a:endParaRPr>
          </a:p>
          <a:p>
            <a:pPr marL="742950" indent="-742950">
              <a:buAutoNum type="arabicPeriod"/>
            </a:pPr>
            <a:r>
              <a:rPr lang="en-US" sz="3600" dirty="0" err="1" smtClean="0">
                <a:latin typeface="Times New Roman" pitchFamily="18" charset="0"/>
                <a:cs typeface="Times New Roman" pitchFamily="18" charset="0"/>
              </a:rPr>
              <a:t>Poder</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mercado</a:t>
            </a:r>
            <a:r>
              <a:rPr lang="en-US" sz="3600" dirty="0" smtClean="0">
                <a:latin typeface="Times New Roman" pitchFamily="18" charset="0"/>
                <a:cs typeface="Times New Roman" pitchFamily="18" charset="0"/>
              </a:rPr>
              <a:t> legal.</a:t>
            </a:r>
          </a:p>
          <a:p>
            <a:pPr marL="742950" indent="-742950">
              <a:buAutoNum type="arabicPeriod"/>
            </a:pPr>
            <a:r>
              <a:rPr lang="en-US" sz="3600" dirty="0" err="1" smtClean="0">
                <a:latin typeface="Times New Roman" pitchFamily="18" charset="0"/>
                <a:cs typeface="Times New Roman" pitchFamily="18" charset="0"/>
              </a:rPr>
              <a:t>Poder</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mercado</a:t>
            </a:r>
            <a:r>
              <a:rPr lang="en-US" sz="3600" dirty="0" smtClean="0">
                <a:latin typeface="Times New Roman" pitchFamily="18" charset="0"/>
                <a:cs typeface="Times New Roman" pitchFamily="18" charset="0"/>
              </a:rPr>
              <a:t> natural.</a:t>
            </a:r>
          </a:p>
          <a:p>
            <a:pPr marL="1028700" lvl="1" indent="-571500">
              <a:buFont typeface="Arial" pitchFamily="34" charset="0"/>
              <a:buChar char="•"/>
            </a:pPr>
            <a:r>
              <a:rPr lang="en-US" sz="3600" dirty="0" smtClean="0">
                <a:latin typeface="Times New Roman" pitchFamily="18" charset="0"/>
                <a:cs typeface="Times New Roman" pitchFamily="18" charset="0"/>
              </a:rPr>
              <a:t>Control de </a:t>
            </a:r>
            <a:r>
              <a:rPr lang="en-US" sz="3600" dirty="0" err="1" smtClean="0">
                <a:latin typeface="Times New Roman" pitchFamily="18" charset="0"/>
                <a:cs typeface="Times New Roman" pitchFamily="18" charset="0"/>
              </a:rPr>
              <a:t>los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recursos</a:t>
            </a:r>
            <a:r>
              <a:rPr lang="en-US" sz="3600" dirty="0" smtClean="0">
                <a:latin typeface="Times New Roman" pitchFamily="18" charset="0"/>
                <a:cs typeface="Times New Roman" pitchFamily="18" charset="0"/>
              </a:rPr>
              <a:t> clave</a:t>
            </a:r>
          </a:p>
          <a:p>
            <a:pPr marL="1028700" lvl="1" indent="-571500">
              <a:buFont typeface="Arial" pitchFamily="34" charset="0"/>
              <a:buChar char="•"/>
            </a:pPr>
            <a:r>
              <a:rPr lang="en-US" sz="3600" dirty="0" err="1" smtClean="0">
                <a:latin typeface="Times New Roman" pitchFamily="18" charset="0"/>
                <a:cs typeface="Times New Roman" pitchFamily="18" charset="0"/>
              </a:rPr>
              <a:t>Econom</a:t>
            </a:r>
            <a:r>
              <a:rPr lang="es-ES" sz="3600" dirty="0" err="1" smtClean="0">
                <a:latin typeface="Times New Roman" pitchFamily="18" charset="0"/>
                <a:cs typeface="Times New Roman" pitchFamily="18" charset="0"/>
              </a:rPr>
              <a:t>ías</a:t>
            </a:r>
            <a:r>
              <a:rPr lang="es-ES" sz="3600" dirty="0" smtClean="0">
                <a:latin typeface="Times New Roman" pitchFamily="18" charset="0"/>
                <a:cs typeface="Times New Roman" pitchFamily="18" charset="0"/>
              </a:rPr>
              <a:t> de escala.</a:t>
            </a:r>
            <a:endParaRPr lang="en-US" sz="3600" dirty="0" smtClean="0">
              <a:latin typeface="Times New Roman" pitchFamily="18" charset="0"/>
              <a:cs typeface="Times New Roman" pitchFamily="18" charset="0"/>
            </a:endParaRPr>
          </a:p>
          <a:p>
            <a:endParaRPr lang="en-US" sz="3600" b="1"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668028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12.2 </a:t>
            </a:r>
            <a:r>
              <a:rPr lang="en-US" sz="2400" dirty="0">
                <a:solidFill>
                  <a:schemeClr val="bg1"/>
                </a:solidFill>
                <a:latin typeface="Times New Roman" pitchFamily="18" charset="0"/>
                <a:cs typeface="Times New Roman" pitchFamily="18" charset="0"/>
              </a:rPr>
              <a:t>Fuentes de </a:t>
            </a:r>
            <a:r>
              <a:rPr lang="en-US" sz="2400" dirty="0" err="1">
                <a:solidFill>
                  <a:schemeClr val="bg1"/>
                </a:solidFill>
                <a:latin typeface="Times New Roman" pitchFamily="18" charset="0"/>
                <a:cs typeface="Times New Roman" pitchFamily="18" charset="0"/>
              </a:rPr>
              <a:t>poder</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mercado</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Poder</a:t>
            </a:r>
            <a:r>
              <a:rPr lang="en-US" sz="2400" dirty="0" smtClean="0">
                <a:solidFill>
                  <a:schemeClr val="bg1"/>
                </a:solidFill>
                <a:latin typeface="Times New Roman" pitchFamily="18" charset="0"/>
                <a:cs typeface="Times New Roman" pitchFamily="18" charset="0"/>
              </a:rPr>
              <a:t> de </a:t>
            </a:r>
            <a:r>
              <a:rPr lang="en-US" sz="2400" dirty="0" err="1" smtClean="0">
                <a:solidFill>
                  <a:schemeClr val="bg1"/>
                </a:solidFill>
                <a:latin typeface="Times New Roman" pitchFamily="18" charset="0"/>
                <a:cs typeface="Times New Roman" pitchFamily="18" charset="0"/>
              </a:rPr>
              <a:t>mercado</a:t>
            </a:r>
            <a:r>
              <a:rPr lang="en-US" sz="2400" dirty="0" smtClean="0">
                <a:solidFill>
                  <a:schemeClr val="bg1"/>
                </a:solidFill>
                <a:latin typeface="Times New Roman" pitchFamily="18" charset="0"/>
                <a:cs typeface="Times New Roman" pitchFamily="18" charset="0"/>
              </a:rPr>
              <a:t> legal</a:t>
            </a:r>
            <a:endParaRPr lang="en-US" sz="2400" dirty="0">
              <a:solidFill>
                <a:schemeClr val="bg1"/>
              </a:solidFill>
              <a:latin typeface="Times New Roman" pitchFamily="18" charset="0"/>
              <a:cs typeface="Times New Roman" pitchFamily="18" charset="0"/>
            </a:endParaRPr>
          </a:p>
        </p:txBody>
      </p:sp>
      <p:sp>
        <p:nvSpPr>
          <p:cNvPr id="2" name="TextBox 1"/>
          <p:cNvSpPr txBox="1"/>
          <p:nvPr/>
        </p:nvSpPr>
        <p:spPr>
          <a:xfrm>
            <a:off x="381000" y="1524000"/>
            <a:ext cx="8534400" cy="5632311"/>
          </a:xfrm>
          <a:prstGeom prst="rect">
            <a:avLst/>
          </a:prstGeom>
          <a:noFill/>
        </p:spPr>
        <p:txBody>
          <a:bodyPr wrap="square" rtlCol="0">
            <a:spAutoFit/>
          </a:bodyPr>
          <a:lstStyle/>
          <a:p>
            <a:pPr marL="742950" indent="-742950">
              <a:buAutoNum type="arabicPeriod"/>
            </a:pPr>
            <a:r>
              <a:rPr lang="en-US" sz="3200" dirty="0" err="1" smtClean="0">
                <a:latin typeface="Times New Roman" pitchFamily="18" charset="0"/>
                <a:cs typeface="Times New Roman" pitchFamily="18" charset="0"/>
              </a:rPr>
              <a:t>Poder</a:t>
            </a:r>
            <a:r>
              <a:rPr lang="en-US" sz="3200" dirty="0" smtClean="0">
                <a:latin typeface="Times New Roman" pitchFamily="18" charset="0"/>
                <a:cs typeface="Times New Roman" pitchFamily="18" charset="0"/>
              </a:rPr>
              <a:t> de </a:t>
            </a:r>
            <a:r>
              <a:rPr lang="en-US" sz="3200" dirty="0" err="1" smtClean="0">
                <a:latin typeface="Times New Roman" pitchFamily="18" charset="0"/>
                <a:cs typeface="Times New Roman" pitchFamily="18" charset="0"/>
              </a:rPr>
              <a:t>mercado</a:t>
            </a:r>
            <a:r>
              <a:rPr lang="en-US" sz="3200" dirty="0" smtClean="0">
                <a:latin typeface="Times New Roman" pitchFamily="18" charset="0"/>
                <a:cs typeface="Times New Roman" pitchFamily="18" charset="0"/>
              </a:rPr>
              <a:t> legal</a:t>
            </a:r>
          </a:p>
          <a:p>
            <a:pPr marL="742950" indent="-742950">
              <a:buAutoNum type="arabicPeriod"/>
            </a:pPr>
            <a:endParaRPr lang="en-US" sz="3200" dirty="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Patente</a:t>
            </a:r>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a:p>
            <a:pPr lvl="2"/>
            <a:r>
              <a:rPr lang="en-US" sz="3200" dirty="0" err="1" smtClean="0">
                <a:latin typeface="Times New Roman" pitchFamily="18" charset="0"/>
                <a:cs typeface="Times New Roman" pitchFamily="18" charset="0"/>
              </a:rPr>
              <a:t>Permiso</a:t>
            </a:r>
            <a:r>
              <a:rPr lang="en-US" sz="3200" dirty="0" smtClean="0">
                <a:latin typeface="Times New Roman" pitchFamily="18" charset="0"/>
                <a:cs typeface="Times New Roman" pitchFamily="18" charset="0"/>
              </a:rPr>
              <a:t> del Estado para </a:t>
            </a:r>
            <a:r>
              <a:rPr lang="en-US" sz="3200" dirty="0" err="1" smtClean="0">
                <a:latin typeface="Times New Roman" pitchFamily="18" charset="0"/>
                <a:cs typeface="Times New Roman" pitchFamily="18" charset="0"/>
              </a:rPr>
              <a:t>ser</a:t>
            </a:r>
            <a:r>
              <a:rPr lang="en-US" sz="3200" dirty="0" smtClean="0">
                <a:latin typeface="Times New Roman" pitchFamily="18" charset="0"/>
                <a:cs typeface="Times New Roman" pitchFamily="18" charset="0"/>
              </a:rPr>
              <a:t> el </a:t>
            </a:r>
            <a:r>
              <a:rPr lang="es-ES" sz="3200" dirty="0" smtClean="0">
                <a:latin typeface="Times New Roman" pitchFamily="18" charset="0"/>
                <a:cs typeface="Times New Roman" pitchFamily="18" charset="0"/>
              </a:rPr>
              <a:t>único productor y vendedor de un bien.</a:t>
            </a:r>
          </a:p>
          <a:p>
            <a:pPr lvl="2"/>
            <a:endParaRPr lang="en-US" sz="32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Copyright ©</a:t>
            </a:r>
          </a:p>
          <a:p>
            <a:pPr lvl="2"/>
            <a:r>
              <a:rPr lang="en-US" sz="3200" dirty="0" smtClean="0">
                <a:latin typeface="Times New Roman" pitchFamily="18" charset="0"/>
                <a:cs typeface="Times New Roman" pitchFamily="18" charset="0"/>
              </a:rPr>
              <a:t>Derechos </a:t>
            </a:r>
            <a:r>
              <a:rPr lang="en-US" sz="3200" dirty="0" err="1" smtClean="0">
                <a:latin typeface="Times New Roman" pitchFamily="18" charset="0"/>
                <a:cs typeface="Times New Roman" pitchFamily="18" charset="0"/>
              </a:rPr>
              <a:t>garantizados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por</a:t>
            </a:r>
            <a:r>
              <a:rPr lang="en-US" sz="3200" dirty="0" smtClean="0">
                <a:latin typeface="Times New Roman" pitchFamily="18" charset="0"/>
                <a:cs typeface="Times New Roman" pitchFamily="18" charset="0"/>
              </a:rPr>
              <a:t> el </a:t>
            </a:r>
            <a:r>
              <a:rPr lang="en-US" sz="3200" dirty="0">
                <a:latin typeface="Times New Roman" pitchFamily="18" charset="0"/>
                <a:cs typeface="Times New Roman" pitchFamily="18" charset="0"/>
              </a:rPr>
              <a:t>E</a:t>
            </a:r>
            <a:r>
              <a:rPr lang="en-US" sz="3200" dirty="0" smtClean="0">
                <a:latin typeface="Times New Roman" pitchFamily="18" charset="0"/>
                <a:cs typeface="Times New Roman" pitchFamily="18" charset="0"/>
              </a:rPr>
              <a:t>stado al  </a:t>
            </a:r>
            <a:r>
              <a:rPr lang="en-US" sz="3200" dirty="0" err="1" smtClean="0">
                <a:latin typeface="Times New Roman" pitchFamily="18" charset="0"/>
                <a:cs typeface="Times New Roman" pitchFamily="18" charset="0"/>
              </a:rPr>
              <a:t>creador</a:t>
            </a:r>
            <a:r>
              <a:rPr lang="en-US" sz="3200" dirty="0" smtClean="0">
                <a:latin typeface="Times New Roman" pitchFamily="18" charset="0"/>
                <a:cs typeface="Times New Roman" pitchFamily="18" charset="0"/>
              </a:rPr>
              <a:t> de </a:t>
            </a:r>
            <a:r>
              <a:rPr lang="en-US" sz="3200" dirty="0" err="1" smtClean="0">
                <a:latin typeface="Times New Roman" pitchFamily="18" charset="0"/>
                <a:cs typeface="Times New Roman" pitchFamily="18" charset="0"/>
              </a:rPr>
              <a:t>una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obra</a:t>
            </a:r>
            <a:r>
              <a:rPr lang="en-US" sz="3200" dirty="0" smtClean="0">
                <a:latin typeface="Times New Roman" pitchFamily="18" charset="0"/>
                <a:cs typeface="Times New Roman" pitchFamily="18" charset="0"/>
              </a:rPr>
              <a:t> art</a:t>
            </a:r>
            <a:r>
              <a:rPr lang="es-ES" sz="3200" dirty="0" err="1" smtClean="0">
                <a:latin typeface="Times New Roman" pitchFamily="18" charset="0"/>
                <a:cs typeface="Times New Roman" pitchFamily="18" charset="0"/>
              </a:rPr>
              <a:t>ística</a:t>
            </a:r>
            <a:r>
              <a:rPr lang="es-ES" sz="3200" dirty="0" smtClean="0">
                <a:latin typeface="Times New Roman" pitchFamily="18" charset="0"/>
                <a:cs typeface="Times New Roman" pitchFamily="18" charset="0"/>
              </a:rPr>
              <a:t> o literaria.</a:t>
            </a:r>
            <a:endParaRPr lang="en-US" sz="3200" b="1"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56795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0"/>
            <a:ext cx="8534400" cy="3970318"/>
          </a:xfrm>
          <a:prstGeom prst="rect">
            <a:avLst/>
          </a:prstGeom>
          <a:noFill/>
        </p:spPr>
        <p:txBody>
          <a:bodyPr wrap="square" rtlCol="0">
            <a:spAutoFit/>
          </a:bodyPr>
          <a:lstStyle/>
          <a:p>
            <a:r>
              <a:rPr lang="en-US" sz="3600" dirty="0" smtClean="0">
                <a:latin typeface="Times New Roman" pitchFamily="18" charset="0"/>
                <a:cs typeface="Times New Roman" pitchFamily="18" charset="0"/>
              </a:rPr>
              <a:t>2. </a:t>
            </a:r>
            <a:r>
              <a:rPr lang="en-US" sz="3600" dirty="0" err="1" smtClean="0">
                <a:latin typeface="Times New Roman" pitchFamily="18" charset="0"/>
                <a:cs typeface="Times New Roman" pitchFamily="18" charset="0"/>
              </a:rPr>
              <a:t>Poder</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mercado</a:t>
            </a:r>
            <a:r>
              <a:rPr lang="en-US" sz="3600" dirty="0" smtClean="0">
                <a:latin typeface="Times New Roman" pitchFamily="18" charset="0"/>
                <a:cs typeface="Times New Roman" pitchFamily="18" charset="0"/>
              </a:rPr>
              <a:t> natural</a:t>
            </a:r>
          </a:p>
          <a:p>
            <a:pPr marL="742950" indent="-742950">
              <a:buAutoNum type="arabicPeriod"/>
            </a:pPr>
            <a:endParaRPr lang="en-US" sz="3600" dirty="0">
              <a:latin typeface="Times New Roman" pitchFamily="18" charset="0"/>
              <a:cs typeface="Times New Roman" pitchFamily="18" charset="0"/>
            </a:endParaRPr>
          </a:p>
          <a:p>
            <a:r>
              <a:rPr lang="en-US" sz="3600" b="1" dirty="0" err="1" smtClean="0">
                <a:latin typeface="Times New Roman" pitchFamily="18" charset="0"/>
                <a:cs typeface="Times New Roman" pitchFamily="18" charset="0"/>
              </a:rPr>
              <a:t>Poder</a:t>
            </a:r>
            <a:r>
              <a:rPr lang="en-US" sz="3600" b="1" dirty="0" smtClean="0">
                <a:latin typeface="Times New Roman" pitchFamily="18" charset="0"/>
                <a:cs typeface="Times New Roman" pitchFamily="18" charset="0"/>
              </a:rPr>
              <a:t> de </a:t>
            </a:r>
            <a:r>
              <a:rPr lang="en-US" sz="3600" b="1" dirty="0" err="1" smtClean="0">
                <a:latin typeface="Times New Roman" pitchFamily="18" charset="0"/>
                <a:cs typeface="Times New Roman" pitchFamily="18" charset="0"/>
              </a:rPr>
              <a:t>mercado</a:t>
            </a:r>
            <a:r>
              <a:rPr lang="en-US" sz="3600" b="1" dirty="0" smtClean="0">
                <a:latin typeface="Times New Roman" pitchFamily="18" charset="0"/>
                <a:cs typeface="Times New Roman" pitchFamily="18" charset="0"/>
              </a:rPr>
              <a:t> natural</a:t>
            </a:r>
            <a:endParaRPr lang="en-US" sz="3600" b="1" dirty="0">
              <a:latin typeface="Times New Roman" pitchFamily="18" charset="0"/>
              <a:cs typeface="Times New Roman" pitchFamily="18" charset="0"/>
            </a:endParaRPr>
          </a:p>
          <a:p>
            <a:pPr lvl="2"/>
            <a:r>
              <a:rPr lang="en-US" sz="3600" dirty="0" err="1" smtClean="0">
                <a:latin typeface="Times New Roman" pitchFamily="18" charset="0"/>
                <a:cs typeface="Times New Roman" pitchFamily="18" charset="0"/>
              </a:rPr>
              <a:t>Cuando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una</a:t>
            </a:r>
            <a:r>
              <a:rPr lang="en-US" sz="3600" dirty="0" smtClean="0">
                <a:latin typeface="Times New Roman" pitchFamily="18" charset="0"/>
                <a:cs typeface="Times New Roman" pitchFamily="18" charset="0"/>
              </a:rPr>
              <a:t> </a:t>
            </a:r>
            <a:r>
              <a:rPr lang="es-ES" sz="3600" dirty="0" smtClean="0">
                <a:latin typeface="Times New Roman" pitchFamily="18" charset="0"/>
                <a:cs typeface="Times New Roman" pitchFamily="18" charset="0"/>
              </a:rPr>
              <a:t>única empresa consigue poder de mercado por las barreras de entrada creadas por la propia empresa.</a:t>
            </a:r>
            <a:endParaRPr lang="en-US" sz="3600" b="1"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6" name="TextBox 5"/>
          <p:cNvSpPr txBox="1"/>
          <p:nvPr/>
        </p:nvSpPr>
        <p:spPr>
          <a:xfrm>
            <a:off x="0" y="685800"/>
            <a:ext cx="9144000" cy="830997"/>
          </a:xfrm>
          <a:prstGeom prst="rect">
            <a:avLst/>
          </a:prstGeom>
          <a:solidFill>
            <a:schemeClr val="accent1"/>
          </a:solidFill>
        </p:spPr>
        <p:txBody>
          <a:bodyPr wrap="square" rtlCol="0">
            <a:spAutoFit/>
          </a:bodyPr>
          <a:lstStyle/>
          <a:p>
            <a:r>
              <a:rPr lang="en-US" sz="2400" dirty="0">
                <a:solidFill>
                  <a:schemeClr val="bg1"/>
                </a:solidFill>
                <a:latin typeface="Times New Roman" pitchFamily="18" charset="0"/>
                <a:cs typeface="Times New Roman" pitchFamily="18" charset="0"/>
              </a:rPr>
              <a:t>12.2 Fuentes de </a:t>
            </a:r>
            <a:r>
              <a:rPr lang="en-US" sz="2400" dirty="0" err="1">
                <a:solidFill>
                  <a:schemeClr val="bg1"/>
                </a:solidFill>
                <a:latin typeface="Times New Roman" pitchFamily="18" charset="0"/>
                <a:cs typeface="Times New Roman" pitchFamily="18" charset="0"/>
              </a:rPr>
              <a:t>poder</a:t>
            </a:r>
            <a:r>
              <a:rPr lang="en-US" sz="2400" dirty="0">
                <a:solidFill>
                  <a:schemeClr val="bg1"/>
                </a:solidFill>
                <a:latin typeface="Times New Roman" pitchFamily="18" charset="0"/>
                <a:cs typeface="Times New Roman" pitchFamily="18" charset="0"/>
              </a:rPr>
              <a:t> de </a:t>
            </a:r>
            <a:r>
              <a:rPr lang="en-US" sz="2400" dirty="0" err="1" smtClean="0">
                <a:solidFill>
                  <a:schemeClr val="bg1"/>
                </a:solidFill>
                <a:latin typeface="Times New Roman" pitchFamily="18" charset="0"/>
                <a:cs typeface="Times New Roman" pitchFamily="18" charset="0"/>
              </a:rPr>
              <a:t>mercado</a:t>
            </a:r>
            <a:endParaRPr lang="en-US" sz="2400" dirty="0" smtClean="0">
              <a:solidFill>
                <a:schemeClr val="bg1"/>
              </a:solidFill>
              <a:latin typeface="Times New Roman" pitchFamily="18" charset="0"/>
              <a:cs typeface="Times New Roman" pitchFamily="18" charset="0"/>
            </a:endParaRPr>
          </a:p>
          <a:p>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Poder</a:t>
            </a:r>
            <a:r>
              <a:rPr lang="en-US" sz="2400" dirty="0" smtClean="0">
                <a:solidFill>
                  <a:schemeClr val="bg1"/>
                </a:solidFill>
                <a:latin typeface="Times New Roman" pitchFamily="18" charset="0"/>
                <a:cs typeface="Times New Roman" pitchFamily="18" charset="0"/>
              </a:rPr>
              <a:t> de </a:t>
            </a:r>
            <a:r>
              <a:rPr lang="en-US" sz="2400" dirty="0" err="1" smtClean="0">
                <a:solidFill>
                  <a:schemeClr val="bg1"/>
                </a:solidFill>
                <a:latin typeface="Times New Roman" pitchFamily="18" charset="0"/>
                <a:cs typeface="Times New Roman" pitchFamily="18" charset="0"/>
              </a:rPr>
              <a:t>mercado</a:t>
            </a:r>
            <a:r>
              <a:rPr lang="en-US" sz="2400" dirty="0" smtClean="0">
                <a:solidFill>
                  <a:schemeClr val="bg1"/>
                </a:solidFill>
                <a:latin typeface="Times New Roman" pitchFamily="18" charset="0"/>
                <a:cs typeface="Times New Roman" pitchFamily="18" charset="0"/>
              </a:rPr>
              <a:t> natural</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524796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0"/>
            <a:ext cx="8534400" cy="4524315"/>
          </a:xfrm>
          <a:prstGeom prst="rect">
            <a:avLst/>
          </a:prstGeom>
          <a:noFill/>
        </p:spPr>
        <p:txBody>
          <a:bodyPr wrap="square" rtlCol="0">
            <a:spAutoFit/>
          </a:bodyPr>
          <a:lstStyle/>
          <a:p>
            <a:r>
              <a:rPr lang="en-US" sz="3600" dirty="0" smtClean="0">
                <a:latin typeface="Times New Roman" pitchFamily="18" charset="0"/>
                <a:cs typeface="Times New Roman" pitchFamily="18" charset="0"/>
              </a:rPr>
              <a:t>Control de </a:t>
            </a:r>
            <a:r>
              <a:rPr lang="en-US" sz="3600" dirty="0" err="1" smtClean="0">
                <a:latin typeface="Times New Roman" pitchFamily="18" charset="0"/>
                <a:cs typeface="Times New Roman" pitchFamily="18" charset="0"/>
              </a:rPr>
              <a:t>los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recursos</a:t>
            </a:r>
            <a:r>
              <a:rPr lang="en-US" sz="3600" dirty="0" smtClean="0">
                <a:latin typeface="Times New Roman" pitchFamily="18" charset="0"/>
                <a:cs typeface="Times New Roman" pitchFamily="18" charset="0"/>
              </a:rPr>
              <a:t> clave</a:t>
            </a:r>
          </a:p>
          <a:p>
            <a:endParaRPr lang="en-US" sz="3600" dirty="0">
              <a:latin typeface="Times New Roman" pitchFamily="18" charset="0"/>
              <a:cs typeface="Times New Roman" pitchFamily="18" charset="0"/>
            </a:endParaRPr>
          </a:p>
          <a:p>
            <a:r>
              <a:rPr lang="en-US" sz="3600" b="1" dirty="0" err="1" smtClean="0">
                <a:latin typeface="Times New Roman" pitchFamily="18" charset="0"/>
                <a:cs typeface="Times New Roman" pitchFamily="18" charset="0"/>
              </a:rPr>
              <a:t>Recursos</a:t>
            </a:r>
            <a:r>
              <a:rPr lang="en-US" sz="3600" b="1" dirty="0" smtClean="0">
                <a:latin typeface="Times New Roman" pitchFamily="18" charset="0"/>
                <a:cs typeface="Times New Roman" pitchFamily="18" charset="0"/>
              </a:rPr>
              <a:t> clave</a:t>
            </a:r>
            <a:endParaRPr lang="en-US" sz="3600" b="1" dirty="0">
              <a:latin typeface="Times New Roman" pitchFamily="18" charset="0"/>
              <a:cs typeface="Times New Roman" pitchFamily="18" charset="0"/>
            </a:endParaRPr>
          </a:p>
          <a:p>
            <a:pPr lvl="2"/>
            <a:r>
              <a:rPr lang="en-US" sz="3600" dirty="0" smtClean="0">
                <a:latin typeface="Times New Roman" pitchFamily="18" charset="0"/>
                <a:cs typeface="Times New Roman" pitchFamily="18" charset="0"/>
              </a:rPr>
              <a:t>Son </a:t>
            </a:r>
            <a:r>
              <a:rPr lang="en-US" sz="3600" dirty="0" err="1" smtClean="0">
                <a:latin typeface="Times New Roman" pitchFamily="18" charset="0"/>
                <a:cs typeface="Times New Roman" pitchFamily="18" charset="0"/>
              </a:rPr>
              <a:t>esenciales</a:t>
            </a:r>
            <a:r>
              <a:rPr lang="en-US" sz="3600" dirty="0" smtClean="0">
                <a:latin typeface="Times New Roman" pitchFamily="18" charset="0"/>
                <a:cs typeface="Times New Roman" pitchFamily="18" charset="0"/>
              </a:rPr>
              <a:t> para la </a:t>
            </a:r>
            <a:r>
              <a:rPr lang="en-US" sz="3600" dirty="0" err="1" smtClean="0">
                <a:latin typeface="Times New Roman" pitchFamily="18" charset="0"/>
                <a:cs typeface="Times New Roman" pitchFamily="18" charset="0"/>
              </a:rPr>
              <a:t>producci</a:t>
            </a:r>
            <a:r>
              <a:rPr lang="es-ES" sz="3600" dirty="0" err="1" smtClean="0">
                <a:latin typeface="Times New Roman" pitchFamily="18" charset="0"/>
                <a:cs typeface="Times New Roman" pitchFamily="18" charset="0"/>
              </a:rPr>
              <a:t>ón</a:t>
            </a:r>
            <a:r>
              <a:rPr lang="es-ES" sz="3600" dirty="0" smtClean="0">
                <a:latin typeface="Times New Roman" pitchFamily="18" charset="0"/>
                <a:cs typeface="Times New Roman" pitchFamily="18" charset="0"/>
              </a:rPr>
              <a:t> de un bien o servicio.</a:t>
            </a:r>
            <a:endParaRPr lang="en-US" sz="3600" b="1"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p>
          <a:p>
            <a:endParaRPr lang="en-US" sz="3600"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5" name="TextBox 4"/>
          <p:cNvSpPr txBox="1"/>
          <p:nvPr/>
        </p:nvSpPr>
        <p:spPr>
          <a:xfrm>
            <a:off x="0" y="685800"/>
            <a:ext cx="9144000" cy="830997"/>
          </a:xfrm>
          <a:prstGeom prst="rect">
            <a:avLst/>
          </a:prstGeom>
          <a:solidFill>
            <a:schemeClr val="accent1"/>
          </a:solidFill>
        </p:spPr>
        <p:txBody>
          <a:bodyPr wrap="square" rtlCol="0">
            <a:spAutoFit/>
          </a:bodyPr>
          <a:lstStyle/>
          <a:p>
            <a:r>
              <a:rPr lang="en-US" sz="2400" dirty="0">
                <a:solidFill>
                  <a:schemeClr val="bg1"/>
                </a:solidFill>
                <a:latin typeface="Times New Roman" pitchFamily="18" charset="0"/>
                <a:cs typeface="Times New Roman" pitchFamily="18" charset="0"/>
              </a:rPr>
              <a:t>12.2 Fuentes de </a:t>
            </a:r>
            <a:r>
              <a:rPr lang="en-US" sz="2400" dirty="0" err="1">
                <a:solidFill>
                  <a:schemeClr val="bg1"/>
                </a:solidFill>
                <a:latin typeface="Times New Roman" pitchFamily="18" charset="0"/>
                <a:cs typeface="Times New Roman" pitchFamily="18" charset="0"/>
              </a:rPr>
              <a:t>poder</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mercado</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Poder</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mercado</a:t>
            </a:r>
            <a:r>
              <a:rPr lang="en-US" sz="2400" dirty="0">
                <a:solidFill>
                  <a:schemeClr val="bg1"/>
                </a:solidFill>
                <a:latin typeface="Times New Roman" pitchFamily="18" charset="0"/>
                <a:cs typeface="Times New Roman" pitchFamily="18" charset="0"/>
              </a:rPr>
              <a:t> natural</a:t>
            </a:r>
          </a:p>
        </p:txBody>
      </p:sp>
    </p:spTree>
    <p:extLst>
      <p:ext uri="{BB962C8B-B14F-4D97-AF65-F5344CB8AC3E}">
        <p14:creationId xmlns:p14="http://schemas.microsoft.com/office/powerpoint/2010/main" val="19351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0"/>
            <a:ext cx="8534400" cy="6186309"/>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Ejemplos</a:t>
            </a:r>
            <a:r>
              <a:rPr lang="en-US" sz="3600" dirty="0" smtClean="0">
                <a:latin typeface="Times New Roman" pitchFamily="18" charset="0"/>
                <a:cs typeface="Times New Roman" pitchFamily="18" charset="0"/>
              </a:rPr>
              <a:t>:</a:t>
            </a:r>
          </a:p>
          <a:p>
            <a:endParaRPr lang="en-US" sz="3600" b="1" dirty="0">
              <a:latin typeface="Times New Roman" pitchFamily="18" charset="0"/>
              <a:cs typeface="Times New Roman" pitchFamily="18" charset="0"/>
            </a:endParaRPr>
          </a:p>
          <a:p>
            <a:pPr marL="571500" indent="-571500">
              <a:buFont typeface="Arial" pitchFamily="34" charset="0"/>
              <a:buChar char="•"/>
            </a:pPr>
            <a:r>
              <a:rPr lang="en-US" sz="3600" dirty="0" smtClean="0">
                <a:latin typeface="Times New Roman" pitchFamily="18" charset="0"/>
                <a:cs typeface="Times New Roman" pitchFamily="18" charset="0"/>
              </a:rPr>
              <a:t>Alcoa </a:t>
            </a:r>
            <a:r>
              <a:rPr lang="en-US" sz="3600" dirty="0" err="1" smtClean="0">
                <a:latin typeface="Times New Roman" pitchFamily="18" charset="0"/>
                <a:cs typeface="Times New Roman" pitchFamily="18" charset="0"/>
              </a:rPr>
              <a:t>controla</a:t>
            </a:r>
            <a:r>
              <a:rPr lang="en-US" sz="3600" dirty="0" smtClean="0">
                <a:latin typeface="Times New Roman" pitchFamily="18" charset="0"/>
                <a:cs typeface="Times New Roman" pitchFamily="18" charset="0"/>
              </a:rPr>
              <a:t> la </a:t>
            </a:r>
            <a:r>
              <a:rPr lang="en-US" sz="3600" dirty="0" err="1" smtClean="0">
                <a:latin typeface="Times New Roman" pitchFamily="18" charset="0"/>
                <a:cs typeface="Times New Roman" pitchFamily="18" charset="0"/>
              </a:rPr>
              <a:t>bauxita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empleada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en</a:t>
            </a:r>
            <a:r>
              <a:rPr lang="en-US" sz="3600" dirty="0" smtClean="0">
                <a:latin typeface="Times New Roman" pitchFamily="18" charset="0"/>
                <a:cs typeface="Times New Roman" pitchFamily="18" charset="0"/>
              </a:rPr>
              <a:t> la </a:t>
            </a:r>
            <a:r>
              <a:rPr lang="en-US" sz="3600" dirty="0" err="1" smtClean="0">
                <a:latin typeface="Times New Roman" pitchFamily="18" charset="0"/>
                <a:cs typeface="Times New Roman" pitchFamily="18" charset="0"/>
              </a:rPr>
              <a:t>producci</a:t>
            </a:r>
            <a:r>
              <a:rPr lang="es-ES" sz="3600" dirty="0" err="1" smtClean="0">
                <a:latin typeface="Times New Roman" pitchFamily="18" charset="0"/>
                <a:cs typeface="Times New Roman" pitchFamily="18" charset="0"/>
              </a:rPr>
              <a:t>ón</a:t>
            </a:r>
            <a:r>
              <a:rPr lang="es-ES" sz="3600" dirty="0" smtClean="0">
                <a:latin typeface="Times New Roman" pitchFamily="18" charset="0"/>
                <a:cs typeface="Times New Roman" pitchFamily="18" charset="0"/>
              </a:rPr>
              <a:t> de aluminio.</a:t>
            </a:r>
            <a:endParaRPr lang="en-US" sz="3600" dirty="0" smtClean="0">
              <a:latin typeface="Times New Roman" pitchFamily="18" charset="0"/>
              <a:cs typeface="Times New Roman" pitchFamily="18" charset="0"/>
            </a:endParaRPr>
          </a:p>
          <a:p>
            <a:pPr marL="571500" indent="-571500">
              <a:buFont typeface="Arial" pitchFamily="34" charset="0"/>
              <a:buChar char="•"/>
            </a:pPr>
            <a:r>
              <a:rPr lang="en-US" sz="3600" dirty="0" err="1" smtClean="0">
                <a:latin typeface="Times New Roman" pitchFamily="18" charset="0"/>
                <a:cs typeface="Times New Roman" pitchFamily="18" charset="0"/>
              </a:rPr>
              <a:t>Clubes</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deportes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profesionales</a:t>
            </a:r>
            <a:r>
              <a:rPr lang="en-US" sz="3600" dirty="0" smtClean="0">
                <a:latin typeface="Times New Roman" pitchFamily="18" charset="0"/>
                <a:cs typeface="Times New Roman" pitchFamily="18" charset="0"/>
              </a:rPr>
              <a:t> que </a:t>
            </a:r>
            <a:r>
              <a:rPr lang="en-US" sz="3600" dirty="0" err="1" smtClean="0">
                <a:latin typeface="Times New Roman" pitchFamily="18" charset="0"/>
                <a:cs typeface="Times New Roman" pitchFamily="18" charset="0"/>
              </a:rPr>
              <a:t>controlan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talento</a:t>
            </a:r>
            <a:r>
              <a:rPr lang="en-US" sz="3600" dirty="0" smtClean="0">
                <a:latin typeface="Times New Roman" pitchFamily="18" charset="0"/>
                <a:cs typeface="Times New Roman" pitchFamily="18" charset="0"/>
              </a:rPr>
              <a:t>.</a:t>
            </a:r>
          </a:p>
          <a:p>
            <a:pPr marL="571500" indent="-571500">
              <a:buFont typeface="Arial" pitchFamily="34" charset="0"/>
              <a:buChar char="•"/>
            </a:pPr>
            <a:r>
              <a:rPr lang="en-US" sz="3600" dirty="0" smtClean="0">
                <a:latin typeface="Times New Roman" pitchFamily="18" charset="0"/>
                <a:cs typeface="Times New Roman" pitchFamily="18" charset="0"/>
              </a:rPr>
              <a:t>Control </a:t>
            </a:r>
            <a:r>
              <a:rPr lang="en-US" sz="3600" dirty="0" err="1" smtClean="0">
                <a:latin typeface="Times New Roman" pitchFamily="18" charset="0"/>
                <a:cs typeface="Times New Roman" pitchFamily="18" charset="0"/>
              </a:rPr>
              <a:t>por</a:t>
            </a:r>
            <a:r>
              <a:rPr lang="en-US" sz="3600" dirty="0" smtClean="0">
                <a:latin typeface="Times New Roman" pitchFamily="18" charset="0"/>
                <a:cs typeface="Times New Roman" pitchFamily="18" charset="0"/>
              </a:rPr>
              <a:t> parte de De Beers de la </a:t>
            </a:r>
            <a:r>
              <a:rPr lang="en-US" sz="3600" dirty="0" err="1" smtClean="0">
                <a:latin typeface="Times New Roman" pitchFamily="18" charset="0"/>
                <a:cs typeface="Times New Roman" pitchFamily="18" charset="0"/>
              </a:rPr>
              <a:t>producci</a:t>
            </a:r>
            <a:r>
              <a:rPr lang="es-ES" sz="3600" dirty="0" err="1" smtClean="0">
                <a:latin typeface="Times New Roman" pitchFamily="18" charset="0"/>
                <a:cs typeface="Times New Roman" pitchFamily="18" charset="0"/>
              </a:rPr>
              <a:t>ón</a:t>
            </a:r>
            <a:r>
              <a:rPr lang="es-ES" sz="3600" dirty="0" smtClean="0">
                <a:latin typeface="Times New Roman" pitchFamily="18" charset="0"/>
                <a:cs typeface="Times New Roman" pitchFamily="18" charset="0"/>
              </a:rPr>
              <a:t> de diamantes.</a:t>
            </a:r>
            <a:endParaRPr lang="en-US" sz="3600" dirty="0" smtClean="0">
              <a:latin typeface="Times New Roman" pitchFamily="18" charset="0"/>
              <a:cs typeface="Times New Roman" pitchFamily="18" charset="0"/>
            </a:endParaRPr>
          </a:p>
          <a:p>
            <a:pPr marL="571500" indent="-571500">
              <a:buFont typeface="Arial" pitchFamily="34" charset="0"/>
              <a:buChar char="•"/>
            </a:pPr>
            <a:endParaRPr lang="en-US" sz="3600" b="1"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5" name="TextBox 4"/>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12.2 </a:t>
            </a:r>
            <a:r>
              <a:rPr lang="en-US" sz="2400" dirty="0">
                <a:solidFill>
                  <a:schemeClr val="bg1"/>
                </a:solidFill>
                <a:latin typeface="Times New Roman" pitchFamily="18" charset="0"/>
                <a:cs typeface="Times New Roman" pitchFamily="18" charset="0"/>
              </a:rPr>
              <a:t>Fuentes de </a:t>
            </a:r>
            <a:r>
              <a:rPr lang="en-US" sz="2400" dirty="0" err="1">
                <a:solidFill>
                  <a:schemeClr val="bg1"/>
                </a:solidFill>
                <a:latin typeface="Times New Roman" pitchFamily="18" charset="0"/>
                <a:cs typeface="Times New Roman" pitchFamily="18" charset="0"/>
              </a:rPr>
              <a:t>poder</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mercado</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Poder</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mercado</a:t>
            </a:r>
            <a:r>
              <a:rPr lang="en-US" sz="2400" dirty="0">
                <a:solidFill>
                  <a:schemeClr val="bg1"/>
                </a:solidFill>
                <a:latin typeface="Times New Roman" pitchFamily="18" charset="0"/>
                <a:cs typeface="Times New Roman" pitchFamily="18" charset="0"/>
              </a:rPr>
              <a:t> natural</a:t>
            </a:r>
          </a:p>
        </p:txBody>
      </p:sp>
    </p:spTree>
    <p:extLst>
      <p:ext uri="{BB962C8B-B14F-4D97-AF65-F5344CB8AC3E}">
        <p14:creationId xmlns:p14="http://schemas.microsoft.com/office/powerpoint/2010/main" val="223185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0"/>
            <a:ext cx="8534400" cy="5632311"/>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Externalidades</a:t>
            </a:r>
            <a:r>
              <a:rPr lang="en-US" sz="3600" b="1" dirty="0" smtClean="0">
                <a:latin typeface="Times New Roman" pitchFamily="18" charset="0"/>
                <a:cs typeface="Times New Roman" pitchFamily="18" charset="0"/>
              </a:rPr>
              <a:t> de red</a:t>
            </a:r>
            <a:endParaRPr lang="en-US" sz="3600" b="1" dirty="0">
              <a:latin typeface="Times New Roman" pitchFamily="18" charset="0"/>
              <a:cs typeface="Times New Roman" pitchFamily="18" charset="0"/>
            </a:endParaRPr>
          </a:p>
          <a:p>
            <a:pPr lvl="2"/>
            <a:r>
              <a:rPr lang="en-US" sz="3600" dirty="0" err="1" smtClean="0">
                <a:latin typeface="Times New Roman" pitchFamily="18" charset="0"/>
                <a:cs typeface="Times New Roman" pitchFamily="18" charset="0"/>
              </a:rPr>
              <a:t>Cuando</a:t>
            </a:r>
            <a:r>
              <a:rPr lang="en-US" sz="3600" dirty="0" smtClean="0">
                <a:latin typeface="Times New Roman" pitchFamily="18" charset="0"/>
                <a:cs typeface="Times New Roman" pitchFamily="18" charset="0"/>
              </a:rPr>
              <a:t> el valor de un </a:t>
            </a:r>
            <a:r>
              <a:rPr lang="en-US" sz="3600" dirty="0" err="1" smtClean="0">
                <a:latin typeface="Times New Roman" pitchFamily="18" charset="0"/>
                <a:cs typeface="Times New Roman" pitchFamily="18" charset="0"/>
              </a:rPr>
              <a:t>producto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aumenta</a:t>
            </a:r>
            <a:r>
              <a:rPr lang="en-US" sz="3600" dirty="0" smtClean="0">
                <a:latin typeface="Times New Roman" pitchFamily="18" charset="0"/>
                <a:cs typeface="Times New Roman" pitchFamily="18" charset="0"/>
              </a:rPr>
              <a:t> a </a:t>
            </a:r>
            <a:r>
              <a:rPr lang="en-US" sz="3600" dirty="0" err="1" smtClean="0">
                <a:latin typeface="Times New Roman" pitchFamily="18" charset="0"/>
                <a:cs typeface="Times New Roman" pitchFamily="18" charset="0"/>
              </a:rPr>
              <a:t>medida</a:t>
            </a:r>
            <a:r>
              <a:rPr lang="en-US" sz="3600" dirty="0" smtClean="0">
                <a:latin typeface="Times New Roman" pitchFamily="18" charset="0"/>
                <a:cs typeface="Times New Roman" pitchFamily="18" charset="0"/>
              </a:rPr>
              <a:t> que</a:t>
            </a:r>
            <a:r>
              <a:rPr lang="es-ES" sz="3600" dirty="0">
                <a:latin typeface="Times New Roman" pitchFamily="18" charset="0"/>
                <a:cs typeface="Times New Roman" pitchFamily="18" charset="0"/>
              </a:rPr>
              <a:t>lo usan</a:t>
            </a:r>
            <a:endParaRPr lang="en-US" sz="3600" dirty="0">
              <a:latin typeface="Times New Roman" pitchFamily="18" charset="0"/>
              <a:cs typeface="Times New Roman" pitchFamily="18" charset="0"/>
            </a:endParaRPr>
          </a:p>
          <a:p>
            <a:pPr lvl="2"/>
            <a:r>
              <a:rPr lang="en-US" sz="3600" dirty="0" smtClean="0">
                <a:latin typeface="Times New Roman" pitchFamily="18" charset="0"/>
                <a:cs typeface="Times New Roman" pitchFamily="18" charset="0"/>
              </a:rPr>
              <a:t> m</a:t>
            </a:r>
            <a:r>
              <a:rPr lang="es-ES" sz="3600" dirty="0" err="1" smtClean="0">
                <a:latin typeface="Times New Roman" pitchFamily="18" charset="0"/>
                <a:cs typeface="Times New Roman" pitchFamily="18" charset="0"/>
              </a:rPr>
              <a:t>ás</a:t>
            </a:r>
            <a:r>
              <a:rPr lang="es-ES" sz="3600" dirty="0" smtClean="0">
                <a:latin typeface="Times New Roman" pitchFamily="18" charset="0"/>
                <a:cs typeface="Times New Roman" pitchFamily="18" charset="0"/>
              </a:rPr>
              <a:t> consumidores.</a:t>
            </a:r>
            <a:endParaRPr lang="en-US" sz="3600" b="1" dirty="0">
              <a:latin typeface="Times New Roman" pitchFamily="18" charset="0"/>
              <a:cs typeface="Times New Roman" pitchFamily="18" charset="0"/>
            </a:endParaRPr>
          </a:p>
          <a:p>
            <a:r>
              <a:rPr lang="en-US" sz="3600" dirty="0" err="1" smtClean="0">
                <a:latin typeface="Times New Roman" pitchFamily="18" charset="0"/>
                <a:cs typeface="Times New Roman" pitchFamily="18" charset="0"/>
              </a:rPr>
              <a:t>Ejemplos</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marL="571500" indent="-571500">
              <a:buFont typeface="Arial" pitchFamily="34" charset="0"/>
              <a:buChar char="•"/>
            </a:pPr>
            <a:r>
              <a:rPr lang="en-US" sz="3600" dirty="0" smtClean="0">
                <a:latin typeface="Times New Roman" pitchFamily="18" charset="0"/>
                <a:cs typeface="Times New Roman" pitchFamily="18" charset="0"/>
              </a:rPr>
              <a:t>eBay</a:t>
            </a:r>
          </a:p>
          <a:p>
            <a:pPr marL="571500" indent="-571500">
              <a:buFont typeface="Arial" pitchFamily="34" charset="0"/>
              <a:buChar char="•"/>
            </a:pPr>
            <a:r>
              <a:rPr lang="en-US" sz="3600" dirty="0" smtClean="0">
                <a:latin typeface="Times New Roman" pitchFamily="18" charset="0"/>
                <a:cs typeface="Times New Roman" pitchFamily="18" charset="0"/>
              </a:rPr>
              <a:t>Facebook</a:t>
            </a:r>
          </a:p>
          <a:p>
            <a:pPr marL="571500" indent="-571500">
              <a:buFont typeface="Arial" pitchFamily="34" charset="0"/>
              <a:buChar char="•"/>
            </a:pPr>
            <a:r>
              <a:rPr lang="en-US" sz="3600" dirty="0" smtClean="0">
                <a:latin typeface="Times New Roman" pitchFamily="18" charset="0"/>
                <a:cs typeface="Times New Roman" pitchFamily="18" charset="0"/>
              </a:rPr>
              <a:t>Tweeter</a:t>
            </a:r>
          </a:p>
          <a:p>
            <a:pPr marL="571500" indent="-571500">
              <a:buFont typeface="Arial" pitchFamily="34" charset="0"/>
              <a:buChar char="•"/>
            </a:pPr>
            <a:endParaRPr lang="en-US" sz="3600"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5" name="TextBox 4"/>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12.2 </a:t>
            </a:r>
            <a:r>
              <a:rPr lang="en-US" sz="2400" dirty="0">
                <a:solidFill>
                  <a:schemeClr val="bg1"/>
                </a:solidFill>
                <a:latin typeface="Times New Roman" pitchFamily="18" charset="0"/>
                <a:cs typeface="Times New Roman" pitchFamily="18" charset="0"/>
              </a:rPr>
              <a:t>Fuentes de </a:t>
            </a:r>
            <a:r>
              <a:rPr lang="en-US" sz="2400" dirty="0" err="1">
                <a:solidFill>
                  <a:schemeClr val="bg1"/>
                </a:solidFill>
                <a:latin typeface="Times New Roman" pitchFamily="18" charset="0"/>
                <a:cs typeface="Times New Roman" pitchFamily="18" charset="0"/>
              </a:rPr>
              <a:t>poder</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mercado</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Poder</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mercado</a:t>
            </a:r>
            <a:r>
              <a:rPr lang="en-US" sz="2400" dirty="0">
                <a:solidFill>
                  <a:schemeClr val="bg1"/>
                </a:solidFill>
                <a:latin typeface="Times New Roman" pitchFamily="18" charset="0"/>
                <a:cs typeface="Times New Roman" pitchFamily="18" charset="0"/>
              </a:rPr>
              <a:t> natural</a:t>
            </a:r>
          </a:p>
        </p:txBody>
      </p:sp>
    </p:spTree>
    <p:extLst>
      <p:ext uri="{BB962C8B-B14F-4D97-AF65-F5344CB8AC3E}">
        <p14:creationId xmlns:p14="http://schemas.microsoft.com/office/powerpoint/2010/main" val="4077796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0"/>
            <a:ext cx="8534400" cy="3970318"/>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Econom</a:t>
            </a:r>
            <a:r>
              <a:rPr lang="es-ES" sz="3600" dirty="0" err="1" smtClean="0">
                <a:latin typeface="Times New Roman" pitchFamily="18" charset="0"/>
                <a:cs typeface="Times New Roman" pitchFamily="18" charset="0"/>
              </a:rPr>
              <a:t>ías</a:t>
            </a:r>
            <a:r>
              <a:rPr lang="es-ES" sz="3600" dirty="0" smtClean="0">
                <a:latin typeface="Times New Roman" pitchFamily="18" charset="0"/>
                <a:cs typeface="Times New Roman" pitchFamily="18" charset="0"/>
              </a:rPr>
              <a:t> de escala</a:t>
            </a:r>
            <a:endParaRPr lang="en-US" sz="3600" dirty="0" smtClean="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r>
              <a:rPr lang="en-US" sz="3600" b="1" dirty="0" err="1" smtClean="0">
                <a:latin typeface="Times New Roman" pitchFamily="18" charset="0"/>
                <a:cs typeface="Times New Roman" pitchFamily="18" charset="0"/>
              </a:rPr>
              <a:t>Monopolio</a:t>
            </a:r>
            <a:r>
              <a:rPr lang="en-US" sz="3600" b="1" dirty="0" smtClean="0">
                <a:latin typeface="Times New Roman" pitchFamily="18" charset="0"/>
                <a:cs typeface="Times New Roman" pitchFamily="18" charset="0"/>
              </a:rPr>
              <a:t> natural</a:t>
            </a:r>
            <a:endParaRPr lang="en-US" sz="3600" b="1"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Surge </a:t>
            </a:r>
            <a:r>
              <a:rPr lang="en-US" sz="3600" dirty="0" err="1" smtClean="0">
                <a:latin typeface="Times New Roman" pitchFamily="18" charset="0"/>
                <a:cs typeface="Times New Roman" pitchFamily="18" charset="0"/>
              </a:rPr>
              <a:t>cuando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aparecen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econom</a:t>
            </a:r>
            <a:r>
              <a:rPr lang="es-ES" sz="3600" dirty="0" err="1" smtClean="0">
                <a:latin typeface="Times New Roman" pitchFamily="18" charset="0"/>
                <a:cs typeface="Times New Roman" pitchFamily="18" charset="0"/>
              </a:rPr>
              <a:t>ías</a:t>
            </a:r>
            <a:r>
              <a:rPr lang="es-ES" sz="3600" dirty="0" smtClean="0">
                <a:latin typeface="Times New Roman" pitchFamily="18" charset="0"/>
                <a:cs typeface="Times New Roman" pitchFamily="18" charset="0"/>
              </a:rPr>
              <a:t> de 	escala </a:t>
            </a:r>
            <a:r>
              <a:rPr lang="en-US" sz="3600" dirty="0" smtClean="0">
                <a:latin typeface="Times New Roman" pitchFamily="18" charset="0"/>
                <a:cs typeface="Times New Roman" pitchFamily="18" charset="0"/>
              </a:rPr>
              <a:t>a </a:t>
            </a:r>
            <a:r>
              <a:rPr lang="en-US" sz="3600" dirty="0" err="1" smtClean="0">
                <a:latin typeface="Times New Roman" pitchFamily="18" charset="0"/>
                <a:cs typeface="Times New Roman" pitchFamily="18" charset="0"/>
              </a:rPr>
              <a:t>partir</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ciertos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vol</a:t>
            </a:r>
            <a:r>
              <a:rPr lang="es-ES" sz="3600" dirty="0" err="1" smtClean="0">
                <a:latin typeface="Times New Roman" pitchFamily="18" charset="0"/>
                <a:cs typeface="Times New Roman" pitchFamily="18" charset="0"/>
              </a:rPr>
              <a:t>úmenes</a:t>
            </a:r>
            <a:r>
              <a:rPr lang="es-ES" sz="3600" dirty="0" smtClean="0">
                <a:latin typeface="Times New Roman" pitchFamily="18" charset="0"/>
                <a:cs typeface="Times New Roman" pitchFamily="18" charset="0"/>
              </a:rPr>
              <a:t> de 	producción.</a:t>
            </a:r>
            <a:endParaRPr lang="en-US" sz="3600" b="1"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5" name="TextBox 4"/>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12.2 </a:t>
            </a:r>
            <a:r>
              <a:rPr lang="en-US" sz="2400" dirty="0">
                <a:solidFill>
                  <a:schemeClr val="bg1"/>
                </a:solidFill>
                <a:latin typeface="Times New Roman" pitchFamily="18" charset="0"/>
                <a:cs typeface="Times New Roman" pitchFamily="18" charset="0"/>
              </a:rPr>
              <a:t>Fuentes de </a:t>
            </a:r>
            <a:r>
              <a:rPr lang="en-US" sz="2400" dirty="0" err="1">
                <a:solidFill>
                  <a:schemeClr val="bg1"/>
                </a:solidFill>
                <a:latin typeface="Times New Roman" pitchFamily="18" charset="0"/>
                <a:cs typeface="Times New Roman" pitchFamily="18" charset="0"/>
              </a:rPr>
              <a:t>poder</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mercado</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Poder</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mercado</a:t>
            </a:r>
            <a:r>
              <a:rPr lang="en-US" sz="2400" dirty="0">
                <a:solidFill>
                  <a:schemeClr val="bg1"/>
                </a:solidFill>
                <a:latin typeface="Times New Roman" pitchFamily="18" charset="0"/>
                <a:cs typeface="Times New Roman" pitchFamily="18" charset="0"/>
              </a:rPr>
              <a:t> natural</a:t>
            </a:r>
          </a:p>
        </p:txBody>
      </p:sp>
    </p:spTree>
    <p:extLst>
      <p:ext uri="{BB962C8B-B14F-4D97-AF65-F5344CB8AC3E}">
        <p14:creationId xmlns:p14="http://schemas.microsoft.com/office/powerpoint/2010/main" val="1862961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L_Exhibit_12.02_01.psd"/>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752600" y="1676400"/>
            <a:ext cx="5960721" cy="3657600"/>
          </a:xfrm>
          <a:prstGeom prst="rect">
            <a:avLst/>
          </a:prstGeom>
        </p:spPr>
      </p:pic>
      <p:pic>
        <p:nvPicPr>
          <p:cNvPr id="6" name="Picture 5" descr="ALL_Exhibit_12.02_02.ps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752600" y="1676400"/>
            <a:ext cx="5960721" cy="365760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447800" y="1827584"/>
            <a:ext cx="6500053" cy="3658816"/>
          </a:xfrm>
          <a:prstGeom prst="rect">
            <a:avLst/>
          </a:prstGeom>
        </p:spPr>
      </p:pic>
      <p:sp>
        <p:nvSpPr>
          <p:cNvPr id="8" name="Title 1"/>
          <p:cNvSpPr>
            <a:spLocks noGrp="1"/>
          </p:cNvSpPr>
          <p:nvPr/>
        </p:nvSpPr>
        <p:spPr>
          <a:xfrm>
            <a:off x="609600" y="5829300"/>
            <a:ext cx="7924800" cy="533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kern="1200" dirty="0" smtClean="0">
                <a:solidFill>
                  <a:schemeClr val="tx2">
                    <a:lumMod val="60000"/>
                    <a:lumOff val="40000"/>
                  </a:schemeClr>
                </a:solidFill>
                <a:latin typeface="HelveticaNeueLT Pro 65 Md"/>
                <a:cs typeface="HelveticaNeueLT Pro 65 Md"/>
              </a:rPr>
              <a:t>Figura12.2 </a:t>
            </a:r>
            <a:r>
              <a:rPr lang="en-US" sz="1400" kern="1200" dirty="0" err="1" smtClean="0">
                <a:latin typeface="HelveticaNeueLT Pro 65 Md"/>
                <a:cs typeface="HelveticaNeueLT Pro 65 Md"/>
              </a:rPr>
              <a:t>Coste</a:t>
            </a:r>
            <a:r>
              <a:rPr lang="en-US" sz="1400" kern="1200" dirty="0" smtClean="0">
                <a:latin typeface="HelveticaNeueLT Pro 65 Md"/>
                <a:cs typeface="HelveticaNeueLT Pro 65 Md"/>
              </a:rPr>
              <a:t> total </a:t>
            </a:r>
            <a:r>
              <a:rPr lang="en-US" sz="1400" kern="1200" dirty="0" err="1" smtClean="0">
                <a:latin typeface="HelveticaNeueLT Pro 65 Md"/>
                <a:cs typeface="HelveticaNeueLT Pro 65 Md"/>
              </a:rPr>
              <a:t>medio</a:t>
            </a:r>
            <a:r>
              <a:rPr lang="en-US" sz="1400" kern="1200" dirty="0" smtClean="0">
                <a:latin typeface="HelveticaNeueLT Pro 65 Md"/>
                <a:cs typeface="HelveticaNeueLT Pro 65 Md"/>
              </a:rPr>
              <a:t> y </a:t>
            </a:r>
            <a:r>
              <a:rPr lang="en-US" sz="1400" kern="1200" dirty="0" err="1" smtClean="0">
                <a:latin typeface="HelveticaNeueLT Pro 65 Md"/>
                <a:cs typeface="HelveticaNeueLT Pro 65 Md"/>
              </a:rPr>
              <a:t>coste</a:t>
            </a:r>
            <a:r>
              <a:rPr lang="en-US" sz="1400" kern="1200" dirty="0" smtClean="0">
                <a:latin typeface="HelveticaNeueLT Pro 65 Md"/>
                <a:cs typeface="HelveticaNeueLT Pro 65 Md"/>
              </a:rPr>
              <a:t> marginal de un </a:t>
            </a:r>
            <a:r>
              <a:rPr lang="en-US" sz="1400" kern="1200" dirty="0" err="1" smtClean="0">
                <a:latin typeface="HelveticaNeueLT Pro 65 Md"/>
                <a:cs typeface="HelveticaNeueLT Pro 65 Md"/>
              </a:rPr>
              <a:t>monopolio</a:t>
            </a:r>
            <a:r>
              <a:rPr lang="en-US" sz="1400" kern="1200" dirty="0" smtClean="0">
                <a:latin typeface="HelveticaNeueLT Pro 65 Md"/>
                <a:cs typeface="HelveticaNeueLT Pro 65 Md"/>
              </a:rPr>
              <a:t> natural</a:t>
            </a:r>
            <a:endParaRPr lang="en-US" sz="1400" kern="1200" dirty="0">
              <a:latin typeface="HelveticaNeueLT Pro 65 Md"/>
              <a:cs typeface="HelveticaNeueLT Pro 65 Md"/>
            </a:endParaRPr>
          </a:p>
        </p:txBody>
      </p:sp>
      <p:sp>
        <p:nvSpPr>
          <p:cNvPr id="9" name="TextBox 8"/>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12.2 </a:t>
            </a:r>
            <a:r>
              <a:rPr lang="en-US" sz="2400" dirty="0">
                <a:solidFill>
                  <a:schemeClr val="bg1"/>
                </a:solidFill>
                <a:latin typeface="Times New Roman" pitchFamily="18" charset="0"/>
                <a:cs typeface="Times New Roman" pitchFamily="18" charset="0"/>
              </a:rPr>
              <a:t>Fuentes de </a:t>
            </a:r>
            <a:r>
              <a:rPr lang="en-US" sz="2400" dirty="0" err="1">
                <a:solidFill>
                  <a:schemeClr val="bg1"/>
                </a:solidFill>
                <a:latin typeface="Times New Roman" pitchFamily="18" charset="0"/>
                <a:cs typeface="Times New Roman" pitchFamily="18" charset="0"/>
              </a:rPr>
              <a:t>poder</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mercado</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Poder</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mercado</a:t>
            </a:r>
            <a:r>
              <a:rPr lang="en-US" sz="2400" dirty="0">
                <a:solidFill>
                  <a:schemeClr val="bg1"/>
                </a:solidFill>
                <a:latin typeface="Times New Roman" pitchFamily="18" charset="0"/>
                <a:cs typeface="Times New Roman" pitchFamily="18" charset="0"/>
              </a:rPr>
              <a:t> natural</a:t>
            </a:r>
          </a:p>
        </p:txBody>
      </p:sp>
    </p:spTree>
    <p:extLst>
      <p:ext uri="{BB962C8B-B14F-4D97-AF65-F5344CB8AC3E}">
        <p14:creationId xmlns:p14="http://schemas.microsoft.com/office/powerpoint/2010/main" val="284729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65182"/>
            <a:ext cx="8534400" cy="2862322"/>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Tanto</a:t>
            </a:r>
            <a:r>
              <a:rPr lang="en-US" sz="3600" dirty="0" smtClean="0">
                <a:latin typeface="Times New Roman" pitchFamily="18" charset="0"/>
                <a:cs typeface="Times New Roman" pitchFamily="18" charset="0"/>
              </a:rPr>
              <a:t> el </a:t>
            </a:r>
            <a:r>
              <a:rPr lang="en-US" sz="3600" dirty="0" err="1" smtClean="0">
                <a:latin typeface="Times New Roman" pitchFamily="18" charset="0"/>
                <a:cs typeface="Times New Roman" pitchFamily="18" charset="0"/>
              </a:rPr>
              <a:t>monopolista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como</a:t>
            </a:r>
            <a:r>
              <a:rPr lang="en-US" sz="3600" dirty="0" smtClean="0">
                <a:latin typeface="Times New Roman" pitchFamily="18" charset="0"/>
                <a:cs typeface="Times New Roman" pitchFamily="18" charset="0"/>
              </a:rPr>
              <a:t> el </a:t>
            </a:r>
            <a:r>
              <a:rPr lang="en-US" sz="3600" dirty="0" err="1" smtClean="0">
                <a:latin typeface="Times New Roman" pitchFamily="18" charset="0"/>
                <a:cs typeface="Times New Roman" pitchFamily="18" charset="0"/>
              </a:rPr>
              <a:t>competidor</a:t>
            </a:r>
            <a:r>
              <a:rPr lang="en-US" sz="3600" dirty="0" smtClean="0">
                <a:latin typeface="Times New Roman" pitchFamily="18" charset="0"/>
                <a:cs typeface="Times New Roman" pitchFamily="18" charset="0"/>
              </a:rPr>
              <a:t> perfecto</a:t>
            </a:r>
            <a:endParaRPr lang="en-US" sz="3600" dirty="0">
              <a:latin typeface="Times New Roman" pitchFamily="18" charset="0"/>
              <a:cs typeface="Times New Roman" pitchFamily="18" charset="0"/>
            </a:endParaRPr>
          </a:p>
          <a:p>
            <a:pPr marL="571500" indent="-571500">
              <a:buFont typeface="Arial" pitchFamily="34" charset="0"/>
              <a:buChar char="•"/>
            </a:pPr>
            <a:r>
              <a:rPr lang="en-US" sz="3600" dirty="0" err="1" smtClean="0">
                <a:latin typeface="Times New Roman" pitchFamily="18" charset="0"/>
                <a:cs typeface="Times New Roman" pitchFamily="18" charset="0"/>
              </a:rPr>
              <a:t>Producen</a:t>
            </a:r>
            <a:r>
              <a:rPr lang="en-US" sz="3600" dirty="0" smtClean="0">
                <a:latin typeface="Times New Roman" pitchFamily="18" charset="0"/>
                <a:cs typeface="Times New Roman" pitchFamily="18" charset="0"/>
              </a:rPr>
              <a:t> un output </a:t>
            </a:r>
            <a:r>
              <a:rPr lang="en-US" sz="3600" dirty="0" err="1" smtClean="0">
                <a:latin typeface="Times New Roman" pitchFamily="18" charset="0"/>
                <a:cs typeface="Times New Roman" pitchFamily="18" charset="0"/>
              </a:rPr>
              <a:t>usando</a:t>
            </a:r>
            <a:r>
              <a:rPr lang="en-US" sz="3600" dirty="0" smtClean="0">
                <a:latin typeface="Times New Roman" pitchFamily="18" charset="0"/>
                <a:cs typeface="Times New Roman" pitchFamily="18" charset="0"/>
              </a:rPr>
              <a:t> un </a:t>
            </a:r>
            <a:r>
              <a:rPr lang="en-US" sz="3600" dirty="0" err="1" smtClean="0">
                <a:latin typeface="Times New Roman" pitchFamily="18" charset="0"/>
                <a:cs typeface="Times New Roman" pitchFamily="18" charset="0"/>
              </a:rPr>
              <a:t>proceso</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producci</a:t>
            </a:r>
            <a:r>
              <a:rPr lang="es-ES" sz="3600" dirty="0" err="1" smtClean="0">
                <a:latin typeface="Times New Roman" pitchFamily="18" charset="0"/>
                <a:cs typeface="Times New Roman" pitchFamily="18" charset="0"/>
              </a:rPr>
              <a:t>ón</a:t>
            </a:r>
            <a:r>
              <a:rPr lang="es-ES" sz="3600" dirty="0" smtClean="0">
                <a:latin typeface="Times New Roman" pitchFamily="18" charset="0"/>
                <a:cs typeface="Times New Roman" pitchFamily="18" charset="0"/>
              </a:rPr>
              <a:t> y unos factores.</a:t>
            </a:r>
            <a:endParaRPr lang="en-US" sz="3600" dirty="0" smtClean="0">
              <a:latin typeface="Times New Roman" pitchFamily="18" charset="0"/>
              <a:cs typeface="Times New Roman" pitchFamily="18" charset="0"/>
            </a:endParaRPr>
          </a:p>
          <a:p>
            <a:pPr marL="571500" indent="-571500">
              <a:buFont typeface="Arial" pitchFamily="34" charset="0"/>
              <a:buChar char="•"/>
            </a:pPr>
            <a:r>
              <a:rPr lang="en-US" sz="3600" dirty="0" err="1" smtClean="0">
                <a:latin typeface="Times New Roman" pitchFamily="18" charset="0"/>
                <a:cs typeface="Times New Roman" pitchFamily="18" charset="0"/>
              </a:rPr>
              <a:t>Incurren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unos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costes</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producci</a:t>
            </a:r>
            <a:r>
              <a:rPr lang="es-ES" sz="3600" dirty="0" err="1" smtClean="0">
                <a:latin typeface="Times New Roman" pitchFamily="18" charset="0"/>
                <a:cs typeface="Times New Roman" pitchFamily="18" charset="0"/>
              </a:rPr>
              <a:t>ón</a:t>
            </a:r>
            <a:r>
              <a:rPr lang="es-E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5" name="TextBox 4"/>
          <p:cNvSpPr txBox="1"/>
          <p:nvPr/>
        </p:nvSpPr>
        <p:spPr>
          <a:xfrm>
            <a:off x="76200" y="685800"/>
            <a:ext cx="9144000" cy="461665"/>
          </a:xfrm>
          <a:prstGeom prst="rect">
            <a:avLst/>
          </a:prstGeom>
          <a:solidFill>
            <a:schemeClr val="accent1"/>
          </a:solidFill>
        </p:spPr>
        <p:txBody>
          <a:bodyPr wrap="square" rtlCol="0">
            <a:spAutoFit/>
          </a:bodyPr>
          <a:lstStyle/>
          <a:p>
            <a:r>
              <a:rPr lang="en-US" sz="2400" dirty="0">
                <a:solidFill>
                  <a:schemeClr val="bg1"/>
                </a:solidFill>
                <a:latin typeface="Times New Roman" pitchFamily="18" charset="0"/>
                <a:cs typeface="Times New Roman" pitchFamily="18" charset="0"/>
              </a:rPr>
              <a:t>12.3 </a:t>
            </a:r>
            <a:r>
              <a:rPr lang="en-US" sz="2400" dirty="0" smtClean="0">
                <a:solidFill>
                  <a:schemeClr val="bg1"/>
                </a:solidFill>
                <a:latin typeface="Times New Roman" pitchFamily="18" charset="0"/>
                <a:cs typeface="Times New Roman" pitchFamily="18" charset="0"/>
              </a:rPr>
              <a:t>El </a:t>
            </a:r>
            <a:r>
              <a:rPr lang="en-US" sz="2400" dirty="0" err="1" smtClean="0">
                <a:solidFill>
                  <a:schemeClr val="bg1"/>
                </a:solidFill>
                <a:latin typeface="Times New Roman" pitchFamily="18" charset="0"/>
                <a:cs typeface="Times New Roman" pitchFamily="18" charset="0"/>
              </a:rPr>
              <a:t>problema</a:t>
            </a:r>
            <a:r>
              <a:rPr lang="en-US" sz="2400" dirty="0" smtClean="0">
                <a:solidFill>
                  <a:schemeClr val="bg1"/>
                </a:solidFill>
                <a:latin typeface="Times New Roman" pitchFamily="18" charset="0"/>
                <a:cs typeface="Times New Roman" pitchFamily="18" charset="0"/>
              </a:rPr>
              <a:t> del </a:t>
            </a:r>
            <a:r>
              <a:rPr lang="en-US" sz="2400" dirty="0" err="1" smtClean="0">
                <a:solidFill>
                  <a:schemeClr val="bg1"/>
                </a:solidFill>
                <a:latin typeface="Times New Roman" pitchFamily="18" charset="0"/>
                <a:cs typeface="Times New Roman" pitchFamily="18" charset="0"/>
              </a:rPr>
              <a:t>monopolista</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012789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2590800"/>
            <a:ext cx="4343400" cy="1754326"/>
          </a:xfrm>
          <a:prstGeom prst="rect">
            <a:avLst/>
          </a:prstGeom>
          <a:noFill/>
        </p:spPr>
        <p:txBody>
          <a:bodyPr wrap="square" rtlCol="0">
            <a:spAutoFit/>
          </a:bodyPr>
          <a:lstStyle/>
          <a:p>
            <a:pPr algn="ctr"/>
            <a:r>
              <a:rPr lang="en-US" sz="3600" dirty="0">
                <a:latin typeface="Times New Roman" pitchFamily="18" charset="0"/>
                <a:cs typeface="Times New Roman" pitchFamily="18" charset="0"/>
              </a:rPr>
              <a:t>¿</a:t>
            </a:r>
            <a:r>
              <a:rPr lang="en-US" sz="3600" dirty="0" err="1" smtClean="0">
                <a:latin typeface="Times New Roman" pitchFamily="18" charset="0"/>
                <a:cs typeface="Times New Roman" pitchFamily="18" charset="0"/>
              </a:rPr>
              <a:t>Puede</a:t>
            </a:r>
            <a:r>
              <a:rPr lang="en-US" sz="3600" dirty="0" smtClean="0">
                <a:latin typeface="Times New Roman" pitchFamily="18" charset="0"/>
                <a:cs typeface="Times New Roman" pitchFamily="18" charset="0"/>
              </a:rPr>
              <a:t> un </a:t>
            </a:r>
            <a:r>
              <a:rPr lang="en-US" sz="3600" dirty="0" err="1" smtClean="0">
                <a:latin typeface="Times New Roman" pitchFamily="18" charset="0"/>
                <a:cs typeface="Times New Roman" pitchFamily="18" charset="0"/>
              </a:rPr>
              <a:t>monopolista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cambiar</a:t>
            </a:r>
            <a:r>
              <a:rPr lang="en-US" sz="3600" dirty="0" smtClean="0">
                <a:latin typeface="Times New Roman" pitchFamily="18" charset="0"/>
                <a:cs typeface="Times New Roman" pitchFamily="18" charset="0"/>
              </a:rPr>
              <a:t> a </a:t>
            </a:r>
            <a:r>
              <a:rPr lang="en-US" sz="3600" dirty="0" err="1" smtClean="0">
                <a:latin typeface="Times New Roman" pitchFamily="18" charset="0"/>
                <a:cs typeface="Times New Roman" pitchFamily="18" charset="0"/>
              </a:rPr>
              <a:t>su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antojo</a:t>
            </a:r>
            <a:r>
              <a:rPr lang="en-US" sz="3600" dirty="0" smtClean="0">
                <a:latin typeface="Times New Roman" pitchFamily="18" charset="0"/>
                <a:cs typeface="Times New Roman" pitchFamily="18" charset="0"/>
              </a:rPr>
              <a:t> el </a:t>
            </a:r>
            <a:r>
              <a:rPr lang="en-US" sz="3600" dirty="0" err="1" smtClean="0">
                <a:latin typeface="Times New Roman" pitchFamily="18" charset="0"/>
                <a:cs typeface="Times New Roman" pitchFamily="18" charset="0"/>
              </a:rPr>
              <a:t>precio</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85800" y="1371600"/>
            <a:ext cx="3505200" cy="4569768"/>
          </a:xfrm>
          <a:prstGeom prst="rect">
            <a:avLst/>
          </a:prstGeom>
          <a:ln>
            <a:solidFill>
              <a:srgbClr val="000000"/>
            </a:solidFill>
          </a:ln>
        </p:spPr>
      </p:pic>
      <p:sp>
        <p:nvSpPr>
          <p:cNvPr id="7" name="TextBox 6"/>
          <p:cNvSpPr txBox="1"/>
          <p:nvPr/>
        </p:nvSpPr>
        <p:spPr>
          <a:xfrm>
            <a:off x="0" y="685800"/>
            <a:ext cx="9144000" cy="461665"/>
          </a:xfrm>
          <a:prstGeom prst="rect">
            <a:avLst/>
          </a:prstGeom>
          <a:solidFill>
            <a:schemeClr val="accent1"/>
          </a:solidFill>
        </p:spPr>
        <p:txBody>
          <a:bodyPr wrap="square" rtlCol="0">
            <a:spAutoFit/>
          </a:bodyPr>
          <a:lstStyle/>
          <a:p>
            <a:r>
              <a:rPr lang="en-US" sz="2400" dirty="0">
                <a:solidFill>
                  <a:schemeClr val="bg1"/>
                </a:solidFill>
                <a:latin typeface="Times New Roman" pitchFamily="18" charset="0"/>
                <a:cs typeface="Times New Roman" pitchFamily="18" charset="0"/>
              </a:rPr>
              <a:t>12.3 El </a:t>
            </a:r>
            <a:r>
              <a:rPr lang="en-US" sz="2400" dirty="0" err="1">
                <a:solidFill>
                  <a:schemeClr val="bg1"/>
                </a:solidFill>
                <a:latin typeface="Times New Roman" pitchFamily="18" charset="0"/>
                <a:cs typeface="Times New Roman" pitchFamily="18" charset="0"/>
              </a:rPr>
              <a:t>problema</a:t>
            </a:r>
            <a:r>
              <a:rPr lang="en-US" sz="2400" dirty="0">
                <a:solidFill>
                  <a:schemeClr val="bg1"/>
                </a:solidFill>
                <a:latin typeface="Times New Roman" pitchFamily="18" charset="0"/>
                <a:cs typeface="Times New Roman" pitchFamily="18" charset="0"/>
              </a:rPr>
              <a:t> del </a:t>
            </a:r>
            <a:r>
              <a:rPr lang="en-US" sz="2400" dirty="0" err="1">
                <a:solidFill>
                  <a:schemeClr val="bg1"/>
                </a:solidFill>
                <a:latin typeface="Times New Roman" pitchFamily="18" charset="0"/>
                <a:cs typeface="Times New Roman" pitchFamily="18" charset="0"/>
              </a:rPr>
              <a:t>monopolista</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80093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 </a:t>
            </a:r>
            <a:r>
              <a:rPr lang="en-US" sz="2400" dirty="0" err="1" smtClean="0">
                <a:solidFill>
                  <a:schemeClr val="bg1"/>
                </a:solidFill>
                <a:latin typeface="Times New Roman" pitchFamily="18" charset="0"/>
                <a:cs typeface="Times New Roman" pitchFamily="18" charset="0"/>
              </a:rPr>
              <a:t>Monopolios</a:t>
            </a:r>
            <a:endParaRPr lang="en-US" sz="2400" dirty="0">
              <a:solidFill>
                <a:schemeClr val="bg1"/>
              </a:solidFill>
              <a:latin typeface="Times New Roman" pitchFamily="18" charset="0"/>
              <a:cs typeface="Times New Roman" pitchFamily="18" charset="0"/>
            </a:endParaRPr>
          </a:p>
        </p:txBody>
      </p:sp>
      <p:sp>
        <p:nvSpPr>
          <p:cNvPr id="2" name="TextBox 1"/>
          <p:cNvSpPr txBox="1"/>
          <p:nvPr/>
        </p:nvSpPr>
        <p:spPr>
          <a:xfrm>
            <a:off x="381000" y="1143152"/>
            <a:ext cx="8153400" cy="6278642"/>
          </a:xfrm>
          <a:prstGeom prst="rect">
            <a:avLst/>
          </a:prstGeom>
          <a:noFill/>
        </p:spPr>
        <p:txBody>
          <a:bodyPr wrap="square" rtlCol="0">
            <a:spAutoFit/>
          </a:bodyPr>
          <a:lstStyle/>
          <a:p>
            <a:r>
              <a:rPr lang="en-US" sz="3600" dirty="0" err="1" smtClean="0">
                <a:effectLst>
                  <a:outerShdw blurRad="50800" dist="38100" dir="5400000" algn="t" rotWithShape="0">
                    <a:prstClr val="black">
                      <a:alpha val="40000"/>
                    </a:prstClr>
                  </a:outerShdw>
                </a:effectLst>
                <a:latin typeface="Times New Roman" pitchFamily="18" charset="0"/>
                <a:cs typeface="Times New Roman" pitchFamily="18" charset="0"/>
              </a:rPr>
              <a:t>Esquema</a:t>
            </a:r>
            <a:r>
              <a:rPr lang="en-US" sz="3600" dirty="0" smtClean="0">
                <a:effectLst>
                  <a:outerShdw blurRad="50800" dist="38100" dir="5400000" algn="t" rotWithShape="0">
                    <a:prstClr val="black">
                      <a:alpha val="40000"/>
                    </a:prstClr>
                  </a:outerShdw>
                </a:effectLst>
                <a:latin typeface="Times New Roman" pitchFamily="18" charset="0"/>
                <a:cs typeface="Times New Roman" pitchFamily="18" charset="0"/>
              </a:rPr>
              <a:t> del </a:t>
            </a:r>
            <a:r>
              <a:rPr lang="en-US" sz="3600" dirty="0" err="1" smtClean="0">
                <a:effectLst>
                  <a:outerShdw blurRad="50800" dist="38100" dir="5400000" algn="t" rotWithShape="0">
                    <a:prstClr val="black">
                      <a:alpha val="40000"/>
                    </a:prstClr>
                  </a:outerShdw>
                </a:effectLst>
                <a:latin typeface="Times New Roman" pitchFamily="18" charset="0"/>
                <a:cs typeface="Times New Roman" pitchFamily="18" charset="0"/>
              </a:rPr>
              <a:t>capítulo</a:t>
            </a:r>
            <a:endParaRPr lang="en-US" sz="3600" dirty="0" smtClean="0">
              <a:effectLst>
                <a:outerShdw blurRad="50800" dist="38100" dir="5400000" algn="t" rotWithShape="0">
                  <a:prstClr val="black">
                    <a:alpha val="40000"/>
                  </a:prstClr>
                </a:outerShdw>
              </a:effectLst>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12.1 </a:t>
            </a:r>
            <a:r>
              <a:rPr lang="en-US" sz="3200" dirty="0" err="1" smtClean="0">
                <a:latin typeface="Times New Roman" pitchFamily="18" charset="0"/>
                <a:cs typeface="Times New Roman" pitchFamily="18" charset="0"/>
              </a:rPr>
              <a:t>Introducción</a:t>
            </a:r>
            <a:r>
              <a:rPr lang="en-US" sz="3200" dirty="0" smtClean="0">
                <a:latin typeface="Times New Roman" pitchFamily="18" charset="0"/>
                <a:cs typeface="Times New Roman" pitchFamily="18" charset="0"/>
              </a:rPr>
              <a:t> de </a:t>
            </a:r>
            <a:r>
              <a:rPr lang="en-US" sz="3200" dirty="0" err="1" smtClean="0">
                <a:latin typeface="Times New Roman" pitchFamily="18" charset="0"/>
                <a:cs typeface="Times New Roman" pitchFamily="18" charset="0"/>
              </a:rPr>
              <a:t>una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nueva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estructura</a:t>
            </a:r>
            <a:r>
              <a:rPr lang="en-US" sz="3200" dirty="0" smtClean="0">
                <a:latin typeface="Times New Roman" pitchFamily="18" charset="0"/>
                <a:cs typeface="Times New Roman" pitchFamily="18" charset="0"/>
              </a:rPr>
              <a:t> de </a:t>
            </a:r>
            <a:r>
              <a:rPr lang="en-US" sz="3200" dirty="0" err="1" smtClean="0">
                <a:latin typeface="Times New Roman" pitchFamily="18" charset="0"/>
                <a:cs typeface="Times New Roman" pitchFamily="18" charset="0"/>
              </a:rPr>
              <a:t>mercado</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12.2 Fuentes de </a:t>
            </a:r>
            <a:r>
              <a:rPr lang="en-US" sz="3200" dirty="0" err="1" smtClean="0">
                <a:latin typeface="Times New Roman" pitchFamily="18" charset="0"/>
                <a:cs typeface="Times New Roman" pitchFamily="18" charset="0"/>
              </a:rPr>
              <a:t>poder</a:t>
            </a:r>
            <a:r>
              <a:rPr lang="en-US" sz="3200" dirty="0" smtClean="0">
                <a:latin typeface="Times New Roman" pitchFamily="18" charset="0"/>
                <a:cs typeface="Times New Roman" pitchFamily="18" charset="0"/>
              </a:rPr>
              <a:t> de </a:t>
            </a:r>
            <a:r>
              <a:rPr lang="en-US" sz="3200" dirty="0" err="1" smtClean="0">
                <a:latin typeface="Times New Roman" pitchFamily="18" charset="0"/>
                <a:cs typeface="Times New Roman" pitchFamily="18" charset="0"/>
              </a:rPr>
              <a:t>mercado</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12.3 El </a:t>
            </a:r>
            <a:r>
              <a:rPr lang="en-US" sz="3200" dirty="0" err="1" smtClean="0">
                <a:latin typeface="Times New Roman" pitchFamily="18" charset="0"/>
                <a:cs typeface="Times New Roman" pitchFamily="18" charset="0"/>
              </a:rPr>
              <a:t>problema</a:t>
            </a:r>
            <a:r>
              <a:rPr lang="en-US" sz="3200" dirty="0" smtClean="0">
                <a:latin typeface="Times New Roman" pitchFamily="18" charset="0"/>
                <a:cs typeface="Times New Roman" pitchFamily="18" charset="0"/>
              </a:rPr>
              <a:t> del </a:t>
            </a:r>
            <a:r>
              <a:rPr lang="en-US" sz="3200" dirty="0" err="1" smtClean="0">
                <a:latin typeface="Times New Roman" pitchFamily="18" charset="0"/>
                <a:cs typeface="Times New Roman" pitchFamily="18" charset="0"/>
              </a:rPr>
              <a:t>monopolista</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12.4 </a:t>
            </a:r>
            <a:r>
              <a:rPr lang="en-US" sz="3200" dirty="0" err="1" smtClean="0">
                <a:latin typeface="Times New Roman" pitchFamily="18" charset="0"/>
                <a:cs typeface="Times New Roman" pitchFamily="18" charset="0"/>
              </a:rPr>
              <a:t>Elección</a:t>
            </a:r>
            <a:r>
              <a:rPr lang="en-US" sz="3200" dirty="0" smtClean="0">
                <a:latin typeface="Times New Roman" pitchFamily="18" charset="0"/>
                <a:cs typeface="Times New Roman" pitchFamily="18" charset="0"/>
              </a:rPr>
              <a:t> de la </a:t>
            </a:r>
            <a:r>
              <a:rPr lang="en-US" sz="3200" dirty="0" err="1" smtClean="0">
                <a:latin typeface="Times New Roman" pitchFamily="18" charset="0"/>
                <a:cs typeface="Times New Roman" pitchFamily="18" charset="0"/>
              </a:rPr>
              <a:t>cantidad</a:t>
            </a:r>
            <a:r>
              <a:rPr lang="en-US" sz="3200" dirty="0" smtClean="0">
                <a:latin typeface="Times New Roman" pitchFamily="18" charset="0"/>
                <a:cs typeface="Times New Roman" pitchFamily="18" charset="0"/>
              </a:rPr>
              <a:t> y el </a:t>
            </a:r>
            <a:r>
              <a:rPr lang="en-US" sz="3200" dirty="0" err="1" smtClean="0">
                <a:latin typeface="Times New Roman" pitchFamily="18" charset="0"/>
                <a:cs typeface="Times New Roman" pitchFamily="18" charset="0"/>
              </a:rPr>
              <a:t>precio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óptimos</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12.5 La </a:t>
            </a:r>
            <a:r>
              <a:rPr lang="en-US" sz="3200" dirty="0" err="1" smtClean="0">
                <a:latin typeface="Times New Roman" pitchFamily="18" charset="0"/>
                <a:cs typeface="Times New Roman" pitchFamily="18" charset="0"/>
              </a:rPr>
              <a:t>mano</a:t>
            </a:r>
            <a:r>
              <a:rPr lang="en-US" sz="3200" dirty="0" smtClean="0">
                <a:latin typeface="Times New Roman" pitchFamily="18" charset="0"/>
                <a:cs typeface="Times New Roman" pitchFamily="18" charset="0"/>
              </a:rPr>
              <a:t> invisible “</a:t>
            </a:r>
            <a:r>
              <a:rPr lang="en-US" sz="3200" dirty="0" err="1" smtClean="0">
                <a:latin typeface="Times New Roman" pitchFamily="18" charset="0"/>
                <a:cs typeface="Times New Roman" pitchFamily="18" charset="0"/>
              </a:rPr>
              <a:t>defectuosa</a:t>
            </a:r>
            <a:r>
              <a:rPr lang="en-US" sz="3200" dirty="0" smtClean="0">
                <a:latin typeface="Times New Roman" pitchFamily="18" charset="0"/>
                <a:cs typeface="Times New Roman" pitchFamily="18" charset="0"/>
              </a:rPr>
              <a:t>”: el </a:t>
            </a:r>
            <a:r>
              <a:rPr lang="en-US" sz="3200" dirty="0" err="1" smtClean="0">
                <a:latin typeface="Times New Roman" pitchFamily="18" charset="0"/>
                <a:cs typeface="Times New Roman" pitchFamily="18" charset="0"/>
              </a:rPr>
              <a:t>coste</a:t>
            </a:r>
            <a:r>
              <a:rPr lang="en-US" sz="3200" dirty="0" smtClean="0">
                <a:latin typeface="Times New Roman" pitchFamily="18" charset="0"/>
                <a:cs typeface="Times New Roman" pitchFamily="18" charset="0"/>
              </a:rPr>
              <a:t> del </a:t>
            </a:r>
            <a:r>
              <a:rPr lang="en-US" sz="3200" dirty="0" err="1" smtClean="0">
                <a:latin typeface="Times New Roman" pitchFamily="18" charset="0"/>
                <a:cs typeface="Times New Roman" pitchFamily="18" charset="0"/>
              </a:rPr>
              <a:t>monopolio</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12.6 </a:t>
            </a:r>
            <a:r>
              <a:rPr lang="en-US" sz="3200" dirty="0" err="1" smtClean="0">
                <a:latin typeface="Times New Roman" pitchFamily="18" charset="0"/>
                <a:cs typeface="Times New Roman" pitchFamily="18" charset="0"/>
              </a:rPr>
              <a:t>Restablecimiento</a:t>
            </a:r>
            <a:r>
              <a:rPr lang="en-US" sz="3200" dirty="0" smtClean="0">
                <a:latin typeface="Times New Roman" pitchFamily="18" charset="0"/>
                <a:cs typeface="Times New Roman" pitchFamily="18" charset="0"/>
              </a:rPr>
              <a:t> de la </a:t>
            </a:r>
            <a:r>
              <a:rPr lang="en-US" sz="3200" dirty="0" err="1" smtClean="0">
                <a:latin typeface="Times New Roman" pitchFamily="18" charset="0"/>
                <a:cs typeface="Times New Roman" pitchFamily="18" charset="0"/>
              </a:rPr>
              <a:t>eficiencia</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12.7 El </a:t>
            </a:r>
            <a:r>
              <a:rPr lang="en-US" sz="3200" dirty="0" err="1" smtClean="0">
                <a:latin typeface="Times New Roman" pitchFamily="18" charset="0"/>
                <a:cs typeface="Times New Roman" pitchFamily="18" charset="0"/>
              </a:rPr>
              <a:t>papel</a:t>
            </a:r>
            <a:r>
              <a:rPr lang="en-US" sz="3200" dirty="0" smtClean="0">
                <a:latin typeface="Times New Roman" pitchFamily="18" charset="0"/>
                <a:cs typeface="Times New Roman" pitchFamily="18" charset="0"/>
              </a:rPr>
              <a:t> del Estado </a:t>
            </a:r>
            <a:r>
              <a:rPr lang="en-US" sz="3200" dirty="0" err="1" smtClean="0">
                <a:latin typeface="Times New Roman" pitchFamily="18" charset="0"/>
                <a:cs typeface="Times New Roman" pitchFamily="18" charset="0"/>
              </a:rPr>
              <a:t>en</a:t>
            </a:r>
            <a:r>
              <a:rPr lang="en-US" sz="3200" dirty="0" smtClean="0">
                <a:latin typeface="Times New Roman" pitchFamily="18" charset="0"/>
                <a:cs typeface="Times New Roman" pitchFamily="18" charset="0"/>
              </a:rPr>
              <a:t> el </a:t>
            </a:r>
            <a:r>
              <a:rPr lang="en-US" sz="3200" dirty="0" err="1" smtClean="0">
                <a:latin typeface="Times New Roman" pitchFamily="18" charset="0"/>
                <a:cs typeface="Times New Roman" pitchFamily="18" charset="0"/>
              </a:rPr>
              <a:t>caso</a:t>
            </a:r>
            <a:r>
              <a:rPr lang="en-US" sz="3200" dirty="0" smtClean="0">
                <a:latin typeface="Times New Roman" pitchFamily="18" charset="0"/>
                <a:cs typeface="Times New Roman" pitchFamily="18" charset="0"/>
              </a:rPr>
              <a:t> de </a:t>
            </a:r>
            <a:r>
              <a:rPr lang="en-US" sz="3200" dirty="0" err="1" smtClean="0">
                <a:latin typeface="Times New Roman" pitchFamily="18" charset="0"/>
                <a:cs typeface="Times New Roman" pitchFamily="18" charset="0"/>
              </a:rPr>
              <a:t>los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monopolios</a:t>
            </a:r>
            <a:endParaRPr lang="en-US" sz="3600" dirty="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44808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85800"/>
            <a:ext cx="9144000" cy="461665"/>
          </a:xfrm>
          <a:prstGeom prst="rect">
            <a:avLst/>
          </a:prstGeom>
          <a:solidFill>
            <a:schemeClr val="accent1"/>
          </a:solidFill>
        </p:spPr>
        <p:txBody>
          <a:bodyPr wrap="square" rtlCol="0">
            <a:spAutoFit/>
          </a:bodyPr>
          <a:lstStyle/>
          <a:p>
            <a:r>
              <a:rPr lang="en-US" sz="2400" dirty="0">
                <a:solidFill>
                  <a:schemeClr val="bg1"/>
                </a:solidFill>
                <a:latin typeface="Times New Roman" pitchFamily="18" charset="0"/>
                <a:cs typeface="Times New Roman" pitchFamily="18" charset="0"/>
              </a:rPr>
              <a:t>12.3 El </a:t>
            </a:r>
            <a:r>
              <a:rPr lang="en-US" sz="2400" dirty="0" err="1">
                <a:solidFill>
                  <a:schemeClr val="bg1"/>
                </a:solidFill>
                <a:latin typeface="Times New Roman" pitchFamily="18" charset="0"/>
                <a:cs typeface="Times New Roman" pitchFamily="18" charset="0"/>
              </a:rPr>
              <a:t>problema</a:t>
            </a:r>
            <a:r>
              <a:rPr lang="en-US" sz="2400" dirty="0">
                <a:solidFill>
                  <a:schemeClr val="bg1"/>
                </a:solidFill>
                <a:latin typeface="Times New Roman" pitchFamily="18" charset="0"/>
                <a:cs typeface="Times New Roman" pitchFamily="18" charset="0"/>
              </a:rPr>
              <a:t> del </a:t>
            </a:r>
            <a:r>
              <a:rPr lang="en-US" sz="2400" dirty="0" err="1">
                <a:solidFill>
                  <a:schemeClr val="bg1"/>
                </a:solidFill>
                <a:latin typeface="Times New Roman" pitchFamily="18" charset="0"/>
                <a:cs typeface="Times New Roman" pitchFamily="18" charset="0"/>
              </a:rPr>
              <a:t>monopolista</a:t>
            </a:r>
            <a:endParaRPr lang="en-US" sz="2400" dirty="0">
              <a:solidFill>
                <a:schemeClr val="bg1"/>
              </a:solidFill>
              <a:latin typeface="Times New Roman" pitchFamily="18" charset="0"/>
              <a:cs typeface="Times New Roman" pitchFamily="18" charset="0"/>
            </a:endParaRPr>
          </a:p>
        </p:txBody>
      </p:sp>
      <p:pic>
        <p:nvPicPr>
          <p:cNvPr id="6" name="Picture 5" descr="ALL_Exhibit_12.03_01.psd"/>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06046" y="1905000"/>
            <a:ext cx="7769868" cy="3124200"/>
          </a:xfrm>
          <a:prstGeom prst="rect">
            <a:avLst/>
          </a:prstGeom>
        </p:spPr>
      </p:pic>
      <p:pic>
        <p:nvPicPr>
          <p:cNvPr id="7" name="Picture 6" descr="ALL_Exhibit_12.03_02.ps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6046" y="1905000"/>
            <a:ext cx="7769868" cy="3124200"/>
          </a:xfrm>
          <a:prstGeom prst="rect">
            <a:avLst/>
          </a:prstGeom>
        </p:spPr>
      </p:pic>
      <p:pic>
        <p:nvPicPr>
          <p:cNvPr id="8" name="Picture 7" descr="ALL_Exhibit_12.03_03.psd"/>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06046" y="1905000"/>
            <a:ext cx="7769868" cy="3124200"/>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98098" y="1447800"/>
            <a:ext cx="8032852" cy="3581400"/>
          </a:xfrm>
          <a:prstGeom prst="rect">
            <a:avLst/>
          </a:prstGeom>
        </p:spPr>
      </p:pic>
      <p:sp>
        <p:nvSpPr>
          <p:cNvPr id="10" name="Title 1"/>
          <p:cNvSpPr>
            <a:spLocks noGrp="1"/>
          </p:cNvSpPr>
          <p:nvPr/>
        </p:nvSpPr>
        <p:spPr>
          <a:xfrm>
            <a:off x="609600" y="5791200"/>
            <a:ext cx="7924800" cy="533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kern="1200" dirty="0" smtClean="0">
                <a:solidFill>
                  <a:schemeClr val="tx2">
                    <a:lumMod val="60000"/>
                    <a:lumOff val="40000"/>
                  </a:schemeClr>
                </a:solidFill>
                <a:latin typeface="HelveticaNeueLT Pro 65 Md"/>
                <a:cs typeface="HelveticaNeueLT Pro 65 Md"/>
              </a:rPr>
              <a:t>Figura12.3 </a:t>
            </a:r>
            <a:r>
              <a:rPr lang="en-US" sz="1400" kern="1200" dirty="0" smtClean="0">
                <a:latin typeface="HelveticaNeueLT Pro 65 Md"/>
                <a:cs typeface="HelveticaNeueLT Pro 65 Md"/>
              </a:rPr>
              <a:t>Las </a:t>
            </a:r>
            <a:r>
              <a:rPr lang="en-US" sz="1400" kern="1200" dirty="0" err="1" smtClean="0">
                <a:latin typeface="HelveticaNeueLT Pro 65 Md"/>
                <a:cs typeface="HelveticaNeueLT Pro 65 Md"/>
              </a:rPr>
              <a:t>empresas</a:t>
            </a:r>
            <a:r>
              <a:rPr lang="en-US" sz="1400" kern="1200" dirty="0" smtClean="0">
                <a:latin typeface="HelveticaNeueLT Pro 65 Md"/>
                <a:cs typeface="HelveticaNeueLT Pro 65 Md"/>
              </a:rPr>
              <a:t> </a:t>
            </a:r>
            <a:r>
              <a:rPr lang="en-US" sz="1400" kern="1200" dirty="0" err="1" smtClean="0">
                <a:latin typeface="HelveticaNeueLT Pro 65 Md"/>
                <a:cs typeface="HelveticaNeueLT Pro 65 Md"/>
              </a:rPr>
              <a:t>perfectamente</a:t>
            </a:r>
            <a:r>
              <a:rPr lang="en-US" sz="1400" kern="1200" dirty="0" smtClean="0">
                <a:latin typeface="HelveticaNeueLT Pro 65 Md"/>
                <a:cs typeface="HelveticaNeueLT Pro 65 Md"/>
              </a:rPr>
              <a:t> </a:t>
            </a:r>
            <a:r>
              <a:rPr lang="en-US" sz="1400" kern="1200" dirty="0" err="1" smtClean="0">
                <a:latin typeface="HelveticaNeueLT Pro 65 Md"/>
                <a:cs typeface="HelveticaNeueLT Pro 65 Md"/>
              </a:rPr>
              <a:t>competitivas</a:t>
            </a:r>
            <a:r>
              <a:rPr lang="en-US" sz="1400" kern="1200" dirty="0" smtClean="0">
                <a:latin typeface="HelveticaNeueLT Pro 65 Md"/>
                <a:cs typeface="HelveticaNeueLT Pro 65 Md"/>
              </a:rPr>
              <a:t> y </a:t>
            </a:r>
            <a:r>
              <a:rPr lang="en-US" sz="1400" kern="1200" dirty="0" err="1" smtClean="0">
                <a:latin typeface="HelveticaNeueLT Pro 65 Md"/>
                <a:cs typeface="HelveticaNeueLT Pro 65 Md"/>
              </a:rPr>
              <a:t>los</a:t>
            </a:r>
            <a:r>
              <a:rPr lang="en-US" sz="1400" kern="1200" dirty="0" smtClean="0">
                <a:latin typeface="HelveticaNeueLT Pro 65 Md"/>
                <a:cs typeface="HelveticaNeueLT Pro 65 Md"/>
              </a:rPr>
              <a:t> </a:t>
            </a:r>
            <a:r>
              <a:rPr lang="en-US" sz="1400" kern="1200" dirty="0" err="1" smtClean="0">
                <a:latin typeface="HelveticaNeueLT Pro 65 Md"/>
                <a:cs typeface="HelveticaNeueLT Pro 65 Md"/>
              </a:rPr>
              <a:t>monopolios</a:t>
            </a:r>
            <a:r>
              <a:rPr lang="en-US" sz="1400" kern="1200" dirty="0" smtClean="0">
                <a:latin typeface="HelveticaNeueLT Pro 65 Md"/>
                <a:cs typeface="HelveticaNeueLT Pro 65 Md"/>
              </a:rPr>
              <a:t> </a:t>
            </a:r>
            <a:r>
              <a:rPr lang="en-US" sz="1400" kern="1200" dirty="0" err="1" smtClean="0">
                <a:latin typeface="HelveticaNeueLT Pro 65 Md"/>
                <a:cs typeface="HelveticaNeueLT Pro 65 Md"/>
              </a:rPr>
              <a:t>afrontan</a:t>
            </a:r>
            <a:r>
              <a:rPr lang="en-US" sz="1400" kern="1200" dirty="0" smtClean="0">
                <a:latin typeface="HelveticaNeueLT Pro 65 Md"/>
                <a:cs typeface="HelveticaNeueLT Pro 65 Md"/>
              </a:rPr>
              <a:t> </a:t>
            </a:r>
            <a:r>
              <a:rPr lang="en-US" sz="1400" kern="1200" dirty="0" err="1" smtClean="0">
                <a:latin typeface="HelveticaNeueLT Pro 65 Md"/>
                <a:cs typeface="HelveticaNeueLT Pro 65 Md"/>
              </a:rPr>
              <a:t>curvas</a:t>
            </a:r>
            <a:r>
              <a:rPr lang="en-US" sz="1400" kern="1200" dirty="0" smtClean="0">
                <a:latin typeface="HelveticaNeueLT Pro 65 Md"/>
                <a:cs typeface="HelveticaNeueLT Pro 65 Md"/>
              </a:rPr>
              <a:t> de </a:t>
            </a:r>
            <a:r>
              <a:rPr lang="en-US" sz="1400" kern="1200" dirty="0" err="1" smtClean="0">
                <a:latin typeface="HelveticaNeueLT Pro 65 Md"/>
                <a:cs typeface="HelveticaNeueLT Pro 65 Md"/>
              </a:rPr>
              <a:t>demanda</a:t>
            </a:r>
            <a:r>
              <a:rPr lang="en-US" sz="1400" kern="1200" dirty="0" smtClean="0">
                <a:latin typeface="HelveticaNeueLT Pro 65 Md"/>
                <a:cs typeface="HelveticaNeueLT Pro 65 Md"/>
              </a:rPr>
              <a:t> </a:t>
            </a:r>
            <a:r>
              <a:rPr lang="en-US" sz="1400" kern="1200" dirty="0" err="1" smtClean="0">
                <a:latin typeface="HelveticaNeueLT Pro 65 Md"/>
                <a:cs typeface="HelveticaNeueLT Pro 65 Md"/>
              </a:rPr>
              <a:t>distintas</a:t>
            </a:r>
            <a:endParaRPr lang="en-US" sz="1400" kern="1200" dirty="0">
              <a:latin typeface="HelveticaNeueLT Pro 65 Md"/>
              <a:cs typeface="HelveticaNeueLT Pro 65 Md"/>
            </a:endParaRPr>
          </a:p>
        </p:txBody>
      </p:sp>
    </p:spTree>
    <p:extLst>
      <p:ext uri="{BB962C8B-B14F-4D97-AF65-F5344CB8AC3E}">
        <p14:creationId xmlns:p14="http://schemas.microsoft.com/office/powerpoint/2010/main" val="139820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2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L_Exhibit_12.04_01.psd"/>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67000" y="1850424"/>
            <a:ext cx="3931693" cy="355977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1" y="1850424"/>
            <a:ext cx="4724400" cy="3888830"/>
          </a:xfrm>
          <a:prstGeom prst="rect">
            <a:avLst/>
          </a:prstGeom>
        </p:spPr>
      </p:pic>
      <p:sp>
        <p:nvSpPr>
          <p:cNvPr id="8" name="Title 1"/>
          <p:cNvSpPr>
            <a:spLocks noGrp="1"/>
          </p:cNvSpPr>
          <p:nvPr/>
        </p:nvSpPr>
        <p:spPr>
          <a:xfrm>
            <a:off x="1138687" y="5855547"/>
            <a:ext cx="6919783" cy="65902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kern="1200" dirty="0" err="1" smtClean="0">
                <a:solidFill>
                  <a:schemeClr val="tx2">
                    <a:lumMod val="60000"/>
                    <a:lumOff val="40000"/>
                  </a:schemeClr>
                </a:solidFill>
                <a:latin typeface="HelveticaNeueLT Pro 65 Md"/>
                <a:cs typeface="HelveticaNeueLT Pro 65 Md"/>
              </a:rPr>
              <a:t>Figura</a:t>
            </a:r>
            <a:r>
              <a:rPr lang="en-US" sz="1400" kern="1200" dirty="0" smtClean="0">
                <a:solidFill>
                  <a:schemeClr val="tx2">
                    <a:lumMod val="60000"/>
                    <a:lumOff val="40000"/>
                  </a:schemeClr>
                </a:solidFill>
                <a:latin typeface="HelveticaNeueLT Pro 65 Md"/>
                <a:cs typeface="HelveticaNeueLT Pro 65 Md"/>
              </a:rPr>
              <a:t> 12.4 </a:t>
            </a:r>
            <a:r>
              <a:rPr lang="en-US" sz="1400" kern="1200" dirty="0" smtClean="0">
                <a:latin typeface="HelveticaNeueLT Pro 65 Md"/>
                <a:cs typeface="HelveticaNeueLT Pro 65 Md"/>
              </a:rPr>
              <a:t>La </a:t>
            </a:r>
            <a:r>
              <a:rPr lang="en-US" sz="1400" kern="1200" dirty="0" err="1" smtClean="0">
                <a:latin typeface="HelveticaNeueLT Pro 65 Md"/>
                <a:cs typeface="HelveticaNeueLT Pro 65 Md"/>
              </a:rPr>
              <a:t>curva</a:t>
            </a:r>
            <a:r>
              <a:rPr lang="en-US" sz="1400" kern="1200" dirty="0" smtClean="0">
                <a:latin typeface="HelveticaNeueLT Pro 65 Md"/>
                <a:cs typeface="HelveticaNeueLT Pro 65 Md"/>
              </a:rPr>
              <a:t> de </a:t>
            </a:r>
            <a:r>
              <a:rPr lang="en-US" sz="1400" kern="1200" dirty="0" err="1" smtClean="0">
                <a:latin typeface="HelveticaNeueLT Pro 65 Md"/>
                <a:cs typeface="HelveticaNeueLT Pro 65 Md"/>
              </a:rPr>
              <a:t>demanda</a:t>
            </a:r>
            <a:r>
              <a:rPr lang="en-US" sz="1400" kern="1200" dirty="0" smtClean="0">
                <a:latin typeface="HelveticaNeueLT Pro 65 Md"/>
                <a:cs typeface="HelveticaNeueLT Pro 65 Md"/>
              </a:rPr>
              <a:t> de </a:t>
            </a:r>
            <a:r>
              <a:rPr lang="en-US" sz="1400" kern="1200" dirty="0" err="1" smtClean="0">
                <a:latin typeface="HelveticaNeueLT Pro 65 Md"/>
                <a:cs typeface="HelveticaNeueLT Pro 65 Md"/>
              </a:rPr>
              <a:t>mercado</a:t>
            </a:r>
            <a:r>
              <a:rPr lang="en-US" sz="1400" kern="1200" dirty="0" smtClean="0">
                <a:latin typeface="HelveticaNeueLT Pro 65 Md"/>
                <a:cs typeface="HelveticaNeueLT Pro 65 Md"/>
              </a:rPr>
              <a:t> para Claritin</a:t>
            </a:r>
            <a:endParaRPr lang="en-US" sz="1400" kern="1200" dirty="0">
              <a:latin typeface="HelveticaNeueLT Pro 65 Md"/>
              <a:cs typeface="HelveticaNeueLT Pro 65 Md"/>
            </a:endParaRPr>
          </a:p>
        </p:txBody>
      </p:sp>
      <p:sp>
        <p:nvSpPr>
          <p:cNvPr id="9" name="TextBox 8"/>
          <p:cNvSpPr txBox="1"/>
          <p:nvPr/>
        </p:nvSpPr>
        <p:spPr>
          <a:xfrm>
            <a:off x="0" y="685800"/>
            <a:ext cx="9144000" cy="830997"/>
          </a:xfrm>
          <a:prstGeom prst="rect">
            <a:avLst/>
          </a:prstGeom>
          <a:solidFill>
            <a:schemeClr val="accent1"/>
          </a:solidFill>
        </p:spPr>
        <p:txBody>
          <a:bodyPr wrap="square" rtlCol="0">
            <a:spAutoFit/>
          </a:bodyPr>
          <a:lstStyle/>
          <a:p>
            <a:r>
              <a:rPr lang="en-US" sz="2400" dirty="0">
                <a:solidFill>
                  <a:schemeClr val="bg1"/>
                </a:solidFill>
                <a:latin typeface="Times New Roman" pitchFamily="18" charset="0"/>
                <a:cs typeface="Times New Roman" pitchFamily="18" charset="0"/>
              </a:rPr>
              <a:t>12.3 El </a:t>
            </a:r>
            <a:r>
              <a:rPr lang="en-US" sz="2400" dirty="0" err="1">
                <a:solidFill>
                  <a:schemeClr val="bg1"/>
                </a:solidFill>
                <a:latin typeface="Times New Roman" pitchFamily="18" charset="0"/>
                <a:cs typeface="Times New Roman" pitchFamily="18" charset="0"/>
              </a:rPr>
              <a:t>problema</a:t>
            </a:r>
            <a:r>
              <a:rPr lang="en-US" sz="2400" dirty="0">
                <a:solidFill>
                  <a:schemeClr val="bg1"/>
                </a:solidFill>
                <a:latin typeface="Times New Roman" pitchFamily="18" charset="0"/>
                <a:cs typeface="Times New Roman" pitchFamily="18" charset="0"/>
              </a:rPr>
              <a:t> del </a:t>
            </a:r>
            <a:r>
              <a:rPr lang="en-US" sz="2400" dirty="0" err="1">
                <a:solidFill>
                  <a:schemeClr val="bg1"/>
                </a:solidFill>
                <a:latin typeface="Times New Roman" pitchFamily="18" charset="0"/>
                <a:cs typeface="Times New Roman" pitchFamily="18" charset="0"/>
              </a:rPr>
              <a:t>monopolista</a:t>
            </a:r>
            <a:r>
              <a:rPr lang="en-US" sz="2400" dirty="0">
                <a:solidFill>
                  <a:schemeClr val="bg1"/>
                </a:solidFill>
                <a:latin typeface="Times New Roman" pitchFamily="18" charset="0"/>
                <a:cs typeface="Times New Roman" pitchFamily="18" charset="0"/>
              </a:rPr>
              <a:t> </a:t>
            </a:r>
            <a:endParaRPr lang="en-US" sz="2400" dirty="0" smtClean="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Curvas</a:t>
            </a:r>
            <a:r>
              <a:rPr lang="en-US" sz="2400" dirty="0" smtClean="0">
                <a:solidFill>
                  <a:schemeClr val="bg1"/>
                </a:solidFill>
                <a:latin typeface="Times New Roman" pitchFamily="18" charset="0"/>
                <a:cs typeface="Times New Roman" pitchFamily="18" charset="0"/>
              </a:rPr>
              <a:t> de </a:t>
            </a:r>
            <a:r>
              <a:rPr lang="en-US" sz="2400" dirty="0" err="1" smtClean="0">
                <a:solidFill>
                  <a:schemeClr val="bg1"/>
                </a:solidFill>
                <a:latin typeface="Times New Roman" pitchFamily="18" charset="0"/>
                <a:cs typeface="Times New Roman" pitchFamily="18" charset="0"/>
              </a:rPr>
              <a:t>ingresos</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13932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85800"/>
            <a:ext cx="9144000" cy="830997"/>
          </a:xfrm>
          <a:prstGeom prst="rect">
            <a:avLst/>
          </a:prstGeom>
          <a:solidFill>
            <a:schemeClr val="accent1"/>
          </a:solidFill>
        </p:spPr>
        <p:txBody>
          <a:bodyPr wrap="square" rtlCol="0">
            <a:spAutoFit/>
          </a:bodyPr>
          <a:lstStyle/>
          <a:p>
            <a:r>
              <a:rPr lang="en-US" sz="2400" dirty="0">
                <a:solidFill>
                  <a:schemeClr val="bg1"/>
                </a:solidFill>
                <a:latin typeface="Times New Roman" pitchFamily="18" charset="0"/>
                <a:cs typeface="Times New Roman" pitchFamily="18" charset="0"/>
              </a:rPr>
              <a:t>12.3 El </a:t>
            </a:r>
            <a:r>
              <a:rPr lang="en-US" sz="2400" dirty="0" err="1">
                <a:solidFill>
                  <a:schemeClr val="bg1"/>
                </a:solidFill>
                <a:latin typeface="Times New Roman" pitchFamily="18" charset="0"/>
                <a:cs typeface="Times New Roman" pitchFamily="18" charset="0"/>
              </a:rPr>
              <a:t>problema</a:t>
            </a:r>
            <a:r>
              <a:rPr lang="en-US" sz="2400" dirty="0">
                <a:solidFill>
                  <a:schemeClr val="bg1"/>
                </a:solidFill>
                <a:latin typeface="Times New Roman" pitchFamily="18" charset="0"/>
                <a:cs typeface="Times New Roman" pitchFamily="18" charset="0"/>
              </a:rPr>
              <a:t> del </a:t>
            </a:r>
            <a:r>
              <a:rPr lang="en-US" sz="2400" dirty="0" err="1">
                <a:solidFill>
                  <a:schemeClr val="bg1"/>
                </a:solidFill>
                <a:latin typeface="Times New Roman" pitchFamily="18" charset="0"/>
                <a:cs typeface="Times New Roman" pitchFamily="18" charset="0"/>
              </a:rPr>
              <a:t>monopolista</a:t>
            </a:r>
            <a:r>
              <a:rPr lang="en-US" sz="2400" dirty="0">
                <a:solidFill>
                  <a:schemeClr val="bg1"/>
                </a:solidFill>
                <a:latin typeface="Times New Roman" pitchFamily="18" charset="0"/>
                <a:cs typeface="Times New Roman" pitchFamily="18" charset="0"/>
              </a:rPr>
              <a:t> </a:t>
            </a: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Curvas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ingresos</a:t>
            </a:r>
            <a:endParaRPr lang="en-US" sz="2400" dirty="0">
              <a:solidFill>
                <a:schemeClr val="bg1"/>
              </a:solidFill>
              <a:latin typeface="Times New Roman" pitchFamily="18" charset="0"/>
              <a:cs typeface="Times New Roman" pitchFamily="18"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4187" y="1905000"/>
            <a:ext cx="8060213" cy="3738398"/>
          </a:xfrm>
          <a:prstGeom prst="rect">
            <a:avLst/>
          </a:prstGeom>
          <a:ln>
            <a:solidFill>
              <a:srgbClr val="000000"/>
            </a:solidFill>
          </a:ln>
        </p:spPr>
      </p:pic>
      <p:sp>
        <p:nvSpPr>
          <p:cNvPr id="10" name="Rectangle 9"/>
          <p:cNvSpPr/>
          <p:nvPr/>
        </p:nvSpPr>
        <p:spPr>
          <a:xfrm>
            <a:off x="474187" y="6129754"/>
            <a:ext cx="8305800" cy="338554"/>
          </a:xfrm>
          <a:prstGeom prst="rect">
            <a:avLst/>
          </a:prstGeom>
        </p:spPr>
        <p:txBody>
          <a:bodyPr wrap="square">
            <a:spAutoFit/>
          </a:bodyPr>
          <a:lstStyle/>
          <a:p>
            <a:pPr algn="ctr"/>
            <a:r>
              <a:rPr lang="en-US" sz="1600" dirty="0" err="1" smtClean="0">
                <a:solidFill>
                  <a:srgbClr val="0D73C0"/>
                </a:solidFill>
                <a:latin typeface=""/>
              </a:rPr>
              <a:t>Figura</a:t>
            </a:r>
            <a:r>
              <a:rPr lang="en-US" sz="1600" dirty="0" smtClean="0">
                <a:solidFill>
                  <a:srgbClr val="0D73C0"/>
                </a:solidFill>
                <a:latin typeface=""/>
              </a:rPr>
              <a:t> </a:t>
            </a:r>
            <a:r>
              <a:rPr lang="en-US" sz="1600" dirty="0">
                <a:solidFill>
                  <a:srgbClr val="0D73C0"/>
                </a:solidFill>
                <a:latin typeface=""/>
              </a:rPr>
              <a:t>12.5 </a:t>
            </a:r>
            <a:r>
              <a:rPr lang="en-US" sz="1600" dirty="0" err="1" smtClean="0">
                <a:solidFill>
                  <a:srgbClr val="000000"/>
                </a:solidFill>
                <a:latin typeface=""/>
              </a:rPr>
              <a:t>Ingresos</a:t>
            </a:r>
            <a:r>
              <a:rPr lang="en-US" sz="1600" dirty="0" smtClean="0">
                <a:solidFill>
                  <a:srgbClr val="000000"/>
                </a:solidFill>
                <a:latin typeface=""/>
              </a:rPr>
              <a:t> y </a:t>
            </a:r>
            <a:r>
              <a:rPr lang="en-US" sz="1600" dirty="0" err="1" smtClean="0">
                <a:solidFill>
                  <a:srgbClr val="000000"/>
                </a:solidFill>
                <a:latin typeface=""/>
              </a:rPr>
              <a:t>costes</a:t>
            </a:r>
            <a:r>
              <a:rPr lang="en-US" sz="1600" dirty="0" smtClean="0">
                <a:solidFill>
                  <a:srgbClr val="000000"/>
                </a:solidFill>
                <a:latin typeface=""/>
              </a:rPr>
              <a:t> de Claritin a </a:t>
            </a:r>
            <a:r>
              <a:rPr lang="en-US" sz="1600" dirty="0" err="1" smtClean="0">
                <a:solidFill>
                  <a:srgbClr val="000000"/>
                </a:solidFill>
                <a:latin typeface=""/>
              </a:rPr>
              <a:t>distintos</a:t>
            </a:r>
            <a:r>
              <a:rPr lang="en-US" sz="1600" dirty="0" smtClean="0">
                <a:solidFill>
                  <a:srgbClr val="000000"/>
                </a:solidFill>
                <a:latin typeface=""/>
              </a:rPr>
              <a:t> </a:t>
            </a:r>
            <a:r>
              <a:rPr lang="en-US" sz="1600" dirty="0" err="1" smtClean="0">
                <a:solidFill>
                  <a:srgbClr val="000000"/>
                </a:solidFill>
                <a:latin typeface=""/>
              </a:rPr>
              <a:t>niveles</a:t>
            </a:r>
            <a:r>
              <a:rPr lang="en-US" sz="1600" dirty="0" smtClean="0">
                <a:solidFill>
                  <a:srgbClr val="000000"/>
                </a:solidFill>
                <a:latin typeface=""/>
              </a:rPr>
              <a:t> de </a:t>
            </a:r>
            <a:r>
              <a:rPr lang="en-US" sz="1600" dirty="0" err="1" smtClean="0">
                <a:solidFill>
                  <a:srgbClr val="000000"/>
                </a:solidFill>
                <a:latin typeface=""/>
              </a:rPr>
              <a:t>producción</a:t>
            </a:r>
            <a:endParaRPr lang="en-US" sz="1600" dirty="0"/>
          </a:p>
        </p:txBody>
      </p:sp>
    </p:spTree>
    <p:extLst>
      <p:ext uri="{BB962C8B-B14F-4D97-AF65-F5344CB8AC3E}">
        <p14:creationId xmlns:p14="http://schemas.microsoft.com/office/powerpoint/2010/main" val="35370520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100" y="1600201"/>
            <a:ext cx="8115300" cy="4278094"/>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Ejemplo</a:t>
            </a:r>
            <a:r>
              <a:rPr lang="en-US" sz="3200" dirty="0" smtClean="0">
                <a:latin typeface="Times New Roman" pitchFamily="18" charset="0"/>
                <a:cs typeface="Times New Roman" pitchFamily="18" charset="0"/>
              </a:rPr>
              <a:t>: Sup</a:t>
            </a:r>
            <a:r>
              <a:rPr lang="es-ES" sz="3200" dirty="0" err="1" smtClean="0">
                <a:latin typeface="Times New Roman" pitchFamily="18" charset="0"/>
                <a:cs typeface="Times New Roman" pitchFamily="18" charset="0"/>
              </a:rPr>
              <a:t>ón</a:t>
            </a:r>
            <a:r>
              <a:rPr lang="es-ES" sz="3200" dirty="0" smtClean="0">
                <a:latin typeface="Times New Roman" pitchFamily="18" charset="0"/>
                <a:cs typeface="Times New Roman" pitchFamily="18" charset="0"/>
              </a:rPr>
              <a:t> que un monopolista </a:t>
            </a:r>
            <a:r>
              <a:rPr lang="en-US" sz="3200" dirty="0" err="1" smtClean="0">
                <a:latin typeface="Times New Roman" pitchFamily="18" charset="0"/>
                <a:cs typeface="Times New Roman" pitchFamily="18" charset="0"/>
              </a:rPr>
              <a:t>vende</a:t>
            </a:r>
            <a:r>
              <a:rPr lang="en-US" sz="3200" dirty="0" smtClean="0">
                <a:latin typeface="Times New Roman" pitchFamily="18" charset="0"/>
                <a:cs typeface="Times New Roman" pitchFamily="18" charset="0"/>
              </a:rPr>
              <a:t> 200 </a:t>
            </a:r>
            <a:r>
              <a:rPr lang="en-US" sz="3200" dirty="0" err="1" smtClean="0">
                <a:latin typeface="Times New Roman" pitchFamily="18" charset="0"/>
                <a:cs typeface="Times New Roman" pitchFamily="18" charset="0"/>
              </a:rPr>
              <a:t>unidades</a:t>
            </a:r>
            <a:r>
              <a:rPr lang="en-US" sz="3200" dirty="0" smtClean="0">
                <a:latin typeface="Times New Roman" pitchFamily="18" charset="0"/>
                <a:cs typeface="Times New Roman" pitchFamily="18" charset="0"/>
              </a:rPr>
              <a:t> al </a:t>
            </a:r>
            <a:r>
              <a:rPr lang="en-US" sz="3200" dirty="0" err="1" smtClean="0">
                <a:latin typeface="Times New Roman" pitchFamily="18" charset="0"/>
                <a:cs typeface="Times New Roman" pitchFamily="18" charset="0"/>
              </a:rPr>
              <a:t>precio</a:t>
            </a:r>
            <a:r>
              <a:rPr lang="en-US" sz="3200" dirty="0" smtClean="0">
                <a:latin typeface="Times New Roman" pitchFamily="18" charset="0"/>
                <a:cs typeface="Times New Roman" pitchFamily="18" charset="0"/>
              </a:rPr>
              <a:t> de 5$ </a:t>
            </a:r>
            <a:r>
              <a:rPr lang="en-US" sz="3200" dirty="0" err="1" smtClean="0">
                <a:latin typeface="Times New Roman" pitchFamily="18" charset="0"/>
                <a:cs typeface="Times New Roman" pitchFamily="18" charset="0"/>
              </a:rPr>
              <a:t>cada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una</a:t>
            </a:r>
            <a:r>
              <a:rPr lang="en-US" sz="3200" dirty="0" smtClean="0">
                <a:latin typeface="Times New Roman" pitchFamily="18" charset="0"/>
                <a:cs typeface="Times New Roman" pitchFamily="18" charset="0"/>
              </a:rPr>
              <a:t> y </a:t>
            </a:r>
            <a:r>
              <a:rPr lang="en-US" sz="3200" dirty="0" err="1" smtClean="0">
                <a:latin typeface="Times New Roman" pitchFamily="18" charset="0"/>
                <a:cs typeface="Times New Roman" pitchFamily="18" charset="0"/>
              </a:rPr>
              <a:t>quiere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aumentar</a:t>
            </a:r>
            <a:r>
              <a:rPr lang="en-US" sz="3200" dirty="0" smtClean="0">
                <a:latin typeface="Times New Roman" pitchFamily="18" charset="0"/>
                <a:cs typeface="Times New Roman" pitchFamily="18" charset="0"/>
              </a:rPr>
              <a:t> las </a:t>
            </a:r>
            <a:r>
              <a:rPr lang="en-US" sz="3200" dirty="0" err="1" smtClean="0">
                <a:latin typeface="Times New Roman" pitchFamily="18" charset="0"/>
                <a:cs typeface="Times New Roman" pitchFamily="18" charset="0"/>
              </a:rPr>
              <a:t>ventas</a:t>
            </a:r>
            <a:r>
              <a:rPr lang="en-US" sz="3200" dirty="0" smtClean="0">
                <a:latin typeface="Times New Roman" pitchFamily="18" charset="0"/>
                <a:cs typeface="Times New Roman" pitchFamily="18" charset="0"/>
              </a:rPr>
              <a:t> hasta las 400 </a:t>
            </a:r>
            <a:r>
              <a:rPr lang="en-US" sz="3200" dirty="0" err="1" smtClean="0">
                <a:latin typeface="Times New Roman" pitchFamily="18" charset="0"/>
                <a:cs typeface="Times New Roman" pitchFamily="18" charset="0"/>
              </a:rPr>
              <a:t>unidades</a:t>
            </a:r>
            <a:r>
              <a:rPr lang="en-US" sz="3200" dirty="0" smtClean="0">
                <a:latin typeface="Times New Roman" pitchFamily="18" charset="0"/>
                <a:cs typeface="Times New Roman" pitchFamily="18" charset="0"/>
              </a:rPr>
              <a:t>. Para </a:t>
            </a:r>
            <a:r>
              <a:rPr lang="en-US" sz="3200" dirty="0" err="1" smtClean="0">
                <a:latin typeface="Times New Roman" pitchFamily="18" charset="0"/>
                <a:cs typeface="Times New Roman" pitchFamily="18" charset="0"/>
              </a:rPr>
              <a:t>ello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tiene</a:t>
            </a:r>
            <a:r>
              <a:rPr lang="en-US" sz="3200" dirty="0" smtClean="0">
                <a:latin typeface="Times New Roman" pitchFamily="18" charset="0"/>
                <a:cs typeface="Times New Roman" pitchFamily="18" charset="0"/>
              </a:rPr>
              <a:t> que </a:t>
            </a:r>
            <a:r>
              <a:rPr lang="en-US" sz="3200" dirty="0" err="1" smtClean="0">
                <a:latin typeface="Times New Roman" pitchFamily="18" charset="0"/>
                <a:cs typeface="Times New Roman" pitchFamily="18" charset="0"/>
              </a:rPr>
              <a:t>bajar</a:t>
            </a:r>
            <a:r>
              <a:rPr lang="en-US" sz="3200" dirty="0" smtClean="0">
                <a:latin typeface="Times New Roman" pitchFamily="18" charset="0"/>
                <a:cs typeface="Times New Roman" pitchFamily="18" charset="0"/>
              </a:rPr>
              <a:t> el </a:t>
            </a:r>
            <a:r>
              <a:rPr lang="en-US" sz="3200" dirty="0" err="1" smtClean="0">
                <a:latin typeface="Times New Roman" pitchFamily="18" charset="0"/>
                <a:cs typeface="Times New Roman" pitchFamily="18" charset="0"/>
              </a:rPr>
              <a:t>precio</a:t>
            </a:r>
            <a:r>
              <a:rPr lang="en-US" sz="3200" dirty="0" smtClean="0">
                <a:latin typeface="Times New Roman" pitchFamily="18" charset="0"/>
                <a:cs typeface="Times New Roman" pitchFamily="18" charset="0"/>
              </a:rPr>
              <a:t> hasta </a:t>
            </a:r>
            <a:r>
              <a:rPr lang="en-US" sz="3200" dirty="0" err="1" smtClean="0">
                <a:latin typeface="Times New Roman" pitchFamily="18" charset="0"/>
                <a:cs typeface="Times New Roman" pitchFamily="18" charset="0"/>
              </a:rPr>
              <a:t>los</a:t>
            </a:r>
            <a:r>
              <a:rPr lang="en-US" sz="3200" dirty="0" smtClean="0">
                <a:latin typeface="Times New Roman" pitchFamily="18" charset="0"/>
                <a:cs typeface="Times New Roman" pitchFamily="18" charset="0"/>
              </a:rPr>
              <a:t> 4$.</a:t>
            </a:r>
          </a:p>
          <a:p>
            <a:endParaRPr lang="en-US" sz="3200" dirty="0">
              <a:latin typeface="Times New Roman" pitchFamily="18" charset="0"/>
              <a:cs typeface="Times New Roman" pitchFamily="18" charset="0"/>
            </a:endParaRPr>
          </a:p>
          <a:p>
            <a:r>
              <a:rPr lang="en-US" sz="2800" b="1" i="1" dirty="0" err="1" smtClean="0">
                <a:latin typeface="Times New Roman" pitchFamily="18" charset="0"/>
                <a:cs typeface="Times New Roman" pitchFamily="18" charset="0"/>
              </a:rPr>
              <a:t>Buenas</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noticias</a:t>
            </a:r>
            <a:r>
              <a:rPr lang="en-US" sz="2800"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Malas</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noticias</a:t>
            </a:r>
            <a:endParaRPr lang="en-US" sz="2800" b="1" i="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Vender 200 </a:t>
            </a:r>
            <a:r>
              <a:rPr lang="en-US" sz="2800" dirty="0" err="1" smtClean="0">
                <a:latin typeface="Times New Roman" pitchFamily="18" charset="0"/>
                <a:cs typeface="Times New Roman" pitchFamily="18" charset="0"/>
              </a:rPr>
              <a:t>unidades</a:t>
            </a:r>
            <a:r>
              <a:rPr lang="en-US" sz="2800" dirty="0" smtClean="0">
                <a:latin typeface="Times New Roman" pitchFamily="18" charset="0"/>
                <a:cs typeface="Times New Roman" pitchFamily="18" charset="0"/>
              </a:rPr>
              <a:t> m</a:t>
            </a:r>
            <a:r>
              <a:rPr lang="es-ES" sz="2800" dirty="0" err="1" smtClean="0">
                <a:latin typeface="Times New Roman" pitchFamily="18" charset="0"/>
                <a:cs typeface="Times New Roman" pitchFamily="18" charset="0"/>
              </a:rPr>
              <a:t>ás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Cobrar</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menos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por</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a 4$ = 800$				las 200 </a:t>
            </a:r>
            <a:r>
              <a:rPr lang="en-US" sz="2800" dirty="0" err="1" smtClean="0">
                <a:latin typeface="Times New Roman" pitchFamily="18" charset="0"/>
                <a:cs typeface="Times New Roman" pitchFamily="18" charset="0"/>
              </a:rPr>
              <a:t>unidades</a:t>
            </a:r>
            <a:r>
              <a:rPr lang="en-US" sz="2800" dirty="0" smtClean="0">
                <a:latin typeface="Times New Roman" pitchFamily="18" charset="0"/>
                <a:cs typeface="Times New Roman" pitchFamily="18" charset="0"/>
              </a:rPr>
              <a:t> que 					vend</a:t>
            </a:r>
            <a:r>
              <a:rPr lang="es-ES" sz="2800" dirty="0" err="1" smtClean="0">
                <a:latin typeface="Times New Roman" pitchFamily="18" charset="0"/>
                <a:cs typeface="Times New Roman" pitchFamily="18" charset="0"/>
              </a:rPr>
              <a:t>ía</a:t>
            </a:r>
            <a:r>
              <a:rPr lang="es-ES" sz="2800" dirty="0" smtClean="0">
                <a:latin typeface="Times New Roman" pitchFamily="18" charset="0"/>
                <a:cs typeface="Times New Roman" pitchFamily="18" charset="0"/>
              </a:rPr>
              <a:t> antes</a:t>
            </a:r>
            <a:r>
              <a:rPr lang="en-US" sz="2800" dirty="0" smtClean="0">
                <a:latin typeface="Times New Roman" pitchFamily="18" charset="0"/>
                <a:cs typeface="Times New Roman" pitchFamily="18" charset="0"/>
              </a:rPr>
              <a:t> = -200$</a:t>
            </a:r>
            <a:endParaRPr lang="en-US" sz="2800" dirty="0">
              <a:latin typeface="Times New Roman" pitchFamily="18" charset="0"/>
              <a:cs typeface="Times New Roman" pitchFamily="18" charset="0"/>
            </a:endParaRPr>
          </a:p>
        </p:txBody>
      </p:sp>
      <p:sp>
        <p:nvSpPr>
          <p:cNvPr id="5" name="TextBox 4"/>
          <p:cNvSpPr txBox="1"/>
          <p:nvPr/>
        </p:nvSpPr>
        <p:spPr>
          <a:xfrm>
            <a:off x="0" y="685800"/>
            <a:ext cx="9144000" cy="830997"/>
          </a:xfrm>
          <a:prstGeom prst="rect">
            <a:avLst/>
          </a:prstGeom>
          <a:solidFill>
            <a:schemeClr val="accent1"/>
          </a:solidFill>
        </p:spPr>
        <p:txBody>
          <a:bodyPr wrap="square" rtlCol="0">
            <a:spAutoFit/>
          </a:bodyPr>
          <a:lstStyle/>
          <a:p>
            <a:r>
              <a:rPr lang="en-US" sz="2400" dirty="0">
                <a:solidFill>
                  <a:schemeClr val="bg1"/>
                </a:solidFill>
                <a:latin typeface="Times New Roman" pitchFamily="18" charset="0"/>
                <a:cs typeface="Times New Roman" pitchFamily="18" charset="0"/>
              </a:rPr>
              <a:t>12.3 El </a:t>
            </a:r>
            <a:r>
              <a:rPr lang="en-US" sz="2400" dirty="0" err="1">
                <a:solidFill>
                  <a:schemeClr val="bg1"/>
                </a:solidFill>
                <a:latin typeface="Times New Roman" pitchFamily="18" charset="0"/>
                <a:cs typeface="Times New Roman" pitchFamily="18" charset="0"/>
              </a:rPr>
              <a:t>problema</a:t>
            </a:r>
            <a:r>
              <a:rPr lang="en-US" sz="2400" dirty="0">
                <a:solidFill>
                  <a:schemeClr val="bg1"/>
                </a:solidFill>
                <a:latin typeface="Times New Roman" pitchFamily="18" charset="0"/>
                <a:cs typeface="Times New Roman" pitchFamily="18" charset="0"/>
              </a:rPr>
              <a:t> del </a:t>
            </a:r>
            <a:r>
              <a:rPr lang="en-US" sz="2400" dirty="0" err="1">
                <a:solidFill>
                  <a:schemeClr val="bg1"/>
                </a:solidFill>
                <a:latin typeface="Times New Roman" pitchFamily="18" charset="0"/>
                <a:cs typeface="Times New Roman" pitchFamily="18" charset="0"/>
              </a:rPr>
              <a:t>monopolista</a:t>
            </a:r>
            <a:r>
              <a:rPr lang="en-US" sz="2400" dirty="0">
                <a:solidFill>
                  <a:schemeClr val="bg1"/>
                </a:solidFill>
                <a:latin typeface="Times New Roman" pitchFamily="18" charset="0"/>
                <a:cs typeface="Times New Roman" pitchFamily="18" charset="0"/>
              </a:rPr>
              <a:t> </a:t>
            </a: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Curvas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ingresos</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32287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85800"/>
            <a:ext cx="9144000" cy="830997"/>
          </a:xfrm>
          <a:prstGeom prst="rect">
            <a:avLst/>
          </a:prstGeom>
          <a:solidFill>
            <a:schemeClr val="accent1"/>
          </a:solidFill>
        </p:spPr>
        <p:txBody>
          <a:bodyPr wrap="square" rtlCol="0">
            <a:spAutoFit/>
          </a:bodyPr>
          <a:lstStyle/>
          <a:p>
            <a:r>
              <a:rPr lang="en-US" sz="2400" dirty="0">
                <a:solidFill>
                  <a:schemeClr val="bg1"/>
                </a:solidFill>
                <a:latin typeface="Times New Roman" pitchFamily="18" charset="0"/>
                <a:cs typeface="Times New Roman" pitchFamily="18" charset="0"/>
              </a:rPr>
              <a:t>12.3 El </a:t>
            </a:r>
            <a:r>
              <a:rPr lang="en-US" sz="2400" dirty="0" err="1">
                <a:solidFill>
                  <a:schemeClr val="bg1"/>
                </a:solidFill>
                <a:latin typeface="Times New Roman" pitchFamily="18" charset="0"/>
                <a:cs typeface="Times New Roman" pitchFamily="18" charset="0"/>
              </a:rPr>
              <a:t>problema</a:t>
            </a:r>
            <a:r>
              <a:rPr lang="en-US" sz="2400" dirty="0">
                <a:solidFill>
                  <a:schemeClr val="bg1"/>
                </a:solidFill>
                <a:latin typeface="Times New Roman" pitchFamily="18" charset="0"/>
                <a:cs typeface="Times New Roman" pitchFamily="18" charset="0"/>
              </a:rPr>
              <a:t> del </a:t>
            </a:r>
            <a:r>
              <a:rPr lang="en-US" sz="2400" dirty="0" err="1">
                <a:solidFill>
                  <a:schemeClr val="bg1"/>
                </a:solidFill>
                <a:latin typeface="Times New Roman" pitchFamily="18" charset="0"/>
                <a:cs typeface="Times New Roman" pitchFamily="18" charset="0"/>
              </a:rPr>
              <a:t>monopolista</a:t>
            </a:r>
            <a:r>
              <a:rPr lang="en-US" sz="2400" dirty="0">
                <a:solidFill>
                  <a:schemeClr val="bg1"/>
                </a:solidFill>
                <a:latin typeface="Times New Roman" pitchFamily="18" charset="0"/>
                <a:cs typeface="Times New Roman" pitchFamily="18" charset="0"/>
              </a:rPr>
              <a:t> </a:t>
            </a: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Curvas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ingresos</a:t>
            </a:r>
            <a:endParaRPr lang="en-US" sz="2400" dirty="0">
              <a:solidFill>
                <a:schemeClr val="bg1"/>
              </a:solidFill>
              <a:latin typeface="Times New Roman" pitchFamily="18" charset="0"/>
              <a:cs typeface="Times New Roman" pitchFamily="18" charset="0"/>
            </a:endParaRPr>
          </a:p>
        </p:txBody>
      </p:sp>
      <p:pic>
        <p:nvPicPr>
          <p:cNvPr id="7" name="Picture 6" descr="ALL_Exhibit_12.06_01.psd"/>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438400" y="1905000"/>
            <a:ext cx="3810000" cy="3418795"/>
          </a:xfrm>
          <a:prstGeom prst="rect">
            <a:avLst/>
          </a:prstGeom>
        </p:spPr>
      </p:pic>
      <p:pic>
        <p:nvPicPr>
          <p:cNvPr id="8" name="Picture 7" descr="ALL_Exhibit_12.06_02.ps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438400" y="1905000"/>
            <a:ext cx="3810000" cy="3418795"/>
          </a:xfrm>
          <a:prstGeom prst="rect">
            <a:avLst/>
          </a:prstGeom>
        </p:spPr>
      </p:pic>
      <p:pic>
        <p:nvPicPr>
          <p:cNvPr id="9" name="Picture 8" descr="ALL_Exhibit_12.06_03.psd"/>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438400" y="1905000"/>
            <a:ext cx="3810000" cy="3418795"/>
          </a:xfrm>
          <a:prstGeom prst="rect">
            <a:avLst/>
          </a:prstGeom>
        </p:spPr>
      </p:pic>
      <p:pic>
        <p:nvPicPr>
          <p:cNvPr id="10" name="Picture 9" descr="ALL_Exhibit_12.06_04.psd"/>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438400" y="1905000"/>
            <a:ext cx="3810000" cy="3418795"/>
          </a:xfrm>
          <a:prstGeom prst="rect">
            <a:avLst/>
          </a:prstGeom>
        </p:spPr>
      </p:pic>
      <p:pic>
        <p:nvPicPr>
          <p:cNvPr id="11" name="Picture 10" descr="ALL_Exhibit_12.06_05.psd"/>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438400" y="1905000"/>
            <a:ext cx="3810000" cy="3418795"/>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372264" y="1741745"/>
            <a:ext cx="4191000" cy="3967504"/>
          </a:xfrm>
          <a:prstGeom prst="rect">
            <a:avLst/>
          </a:prstGeom>
        </p:spPr>
      </p:pic>
      <p:sp>
        <p:nvSpPr>
          <p:cNvPr id="13" name="Title 1"/>
          <p:cNvSpPr>
            <a:spLocks noGrp="1"/>
          </p:cNvSpPr>
          <p:nvPr>
            <p:ph type="ctrTitle"/>
          </p:nvPr>
        </p:nvSpPr>
        <p:spPr>
          <a:xfrm>
            <a:off x="1112108" y="5791200"/>
            <a:ext cx="6919783" cy="659027"/>
          </a:xfrm>
        </p:spPr>
        <p:txBody>
          <a:bodyPr>
            <a:normAutofit/>
          </a:bodyPr>
          <a:lstStyle/>
          <a:p>
            <a:r>
              <a:rPr lang="en-US" sz="1400" dirty="0" err="1" smtClean="0">
                <a:solidFill>
                  <a:schemeClr val="tx2">
                    <a:lumMod val="60000"/>
                    <a:lumOff val="40000"/>
                  </a:schemeClr>
                </a:solidFill>
                <a:effectLst/>
                <a:latin typeface="HelveticaNeueLT Pro 65 Md"/>
                <a:cs typeface="HelveticaNeueLT Pro 65 Md"/>
              </a:rPr>
              <a:t>Figura</a:t>
            </a:r>
            <a:r>
              <a:rPr lang="en-US" sz="1400" dirty="0" smtClean="0">
                <a:solidFill>
                  <a:schemeClr val="tx2">
                    <a:lumMod val="60000"/>
                    <a:lumOff val="40000"/>
                  </a:schemeClr>
                </a:solidFill>
                <a:effectLst/>
                <a:latin typeface="HelveticaNeueLT Pro 65 Md"/>
                <a:cs typeface="HelveticaNeueLT Pro 65 Md"/>
              </a:rPr>
              <a:t> 12.6 </a:t>
            </a:r>
            <a:r>
              <a:rPr lang="en-US" sz="1400" dirty="0" smtClean="0">
                <a:effectLst/>
                <a:latin typeface="HelveticaNeueLT Pro 65 Md"/>
                <a:cs typeface="HelveticaNeueLT Pro 65 Md"/>
              </a:rPr>
              <a:t>El </a:t>
            </a:r>
            <a:r>
              <a:rPr lang="en-US" sz="1400" dirty="0" err="1" smtClean="0">
                <a:effectLst/>
                <a:latin typeface="HelveticaNeueLT Pro 65 Md"/>
                <a:cs typeface="HelveticaNeueLT Pro 65 Md"/>
              </a:rPr>
              <a:t>efecto</a:t>
            </a:r>
            <a:r>
              <a:rPr lang="en-US" sz="1400" dirty="0" smtClean="0">
                <a:effectLst/>
                <a:latin typeface="HelveticaNeueLT Pro 65 Md"/>
                <a:cs typeface="HelveticaNeueLT Pro 65 Md"/>
              </a:rPr>
              <a:t> </a:t>
            </a:r>
            <a:r>
              <a:rPr lang="en-US" sz="1400" dirty="0" err="1" smtClean="0">
                <a:effectLst/>
                <a:latin typeface="HelveticaNeueLT Pro 65 Md"/>
                <a:cs typeface="HelveticaNeueLT Pro 65 Md"/>
              </a:rPr>
              <a:t>cantidad</a:t>
            </a:r>
            <a:r>
              <a:rPr lang="en-US" sz="1400" dirty="0" smtClean="0">
                <a:effectLst/>
                <a:latin typeface="HelveticaNeueLT Pro 65 Md"/>
                <a:cs typeface="HelveticaNeueLT Pro 65 Md"/>
              </a:rPr>
              <a:t> y el </a:t>
            </a:r>
            <a:r>
              <a:rPr lang="en-US" sz="1400" dirty="0" err="1" smtClean="0">
                <a:effectLst/>
                <a:latin typeface="HelveticaNeueLT Pro 65 Md"/>
                <a:cs typeface="HelveticaNeueLT Pro 65 Md"/>
              </a:rPr>
              <a:t>efecto</a:t>
            </a:r>
            <a:r>
              <a:rPr lang="en-US" sz="1400" dirty="0" smtClean="0">
                <a:effectLst/>
                <a:latin typeface="HelveticaNeueLT Pro 65 Md"/>
                <a:cs typeface="HelveticaNeueLT Pro 65 Md"/>
              </a:rPr>
              <a:t> </a:t>
            </a:r>
            <a:r>
              <a:rPr lang="en-US" sz="1400" dirty="0" err="1" smtClean="0">
                <a:effectLst/>
                <a:latin typeface="HelveticaNeueLT Pro 65 Md"/>
                <a:cs typeface="HelveticaNeueLT Pro 65 Md"/>
              </a:rPr>
              <a:t>precio</a:t>
            </a:r>
            <a:r>
              <a:rPr lang="en-US" sz="1400" dirty="0" smtClean="0">
                <a:effectLst/>
                <a:latin typeface="HelveticaNeueLT Pro 65 Md"/>
                <a:cs typeface="HelveticaNeueLT Pro 65 Md"/>
              </a:rPr>
              <a:t> </a:t>
            </a:r>
            <a:r>
              <a:rPr lang="en-US" sz="1400" dirty="0" err="1" smtClean="0">
                <a:effectLst/>
                <a:latin typeface="HelveticaNeueLT Pro 65 Md"/>
                <a:cs typeface="HelveticaNeueLT Pro 65 Md"/>
              </a:rPr>
              <a:t>sobre</a:t>
            </a:r>
            <a:r>
              <a:rPr lang="en-US" sz="1400" dirty="0" smtClean="0">
                <a:effectLst/>
                <a:latin typeface="HelveticaNeueLT Pro 65 Md"/>
                <a:cs typeface="HelveticaNeueLT Pro 65 Md"/>
              </a:rPr>
              <a:t> </a:t>
            </a:r>
            <a:r>
              <a:rPr lang="en-US" sz="1400" dirty="0" err="1" smtClean="0">
                <a:effectLst/>
                <a:latin typeface="HelveticaNeueLT Pro 65 Md"/>
                <a:cs typeface="HelveticaNeueLT Pro 65 Md"/>
              </a:rPr>
              <a:t>los</a:t>
            </a:r>
            <a:r>
              <a:rPr lang="en-US" sz="1400" dirty="0" smtClean="0">
                <a:effectLst/>
                <a:latin typeface="HelveticaNeueLT Pro 65 Md"/>
                <a:cs typeface="HelveticaNeueLT Pro 65 Md"/>
              </a:rPr>
              <a:t> </a:t>
            </a:r>
            <a:r>
              <a:rPr lang="en-US" sz="1400" dirty="0" err="1" smtClean="0">
                <a:effectLst/>
                <a:latin typeface="HelveticaNeueLT Pro 65 Md"/>
                <a:cs typeface="HelveticaNeueLT Pro 65 Md"/>
              </a:rPr>
              <a:t>ingresos</a:t>
            </a:r>
            <a:r>
              <a:rPr lang="en-US" sz="1400" dirty="0" smtClean="0">
                <a:effectLst/>
                <a:latin typeface="HelveticaNeueLT Pro 65 Md"/>
                <a:cs typeface="HelveticaNeueLT Pro 65 Md"/>
              </a:rPr>
              <a:t> </a:t>
            </a:r>
            <a:r>
              <a:rPr lang="en-US" sz="1400" dirty="0" err="1" smtClean="0">
                <a:effectLst/>
                <a:latin typeface="HelveticaNeueLT Pro 65 Md"/>
                <a:cs typeface="HelveticaNeueLT Pro 65 Md"/>
              </a:rPr>
              <a:t>por</a:t>
            </a:r>
            <a:r>
              <a:rPr lang="en-US" sz="1400" dirty="0" smtClean="0">
                <a:effectLst/>
                <a:latin typeface="HelveticaNeueLT Pro 65 Md"/>
                <a:cs typeface="HelveticaNeueLT Pro 65 Md"/>
              </a:rPr>
              <a:t> Claritin</a:t>
            </a:r>
            <a:endParaRPr lang="en-US" sz="1400" dirty="0">
              <a:effectLst/>
              <a:latin typeface="HelveticaNeueLT Pro 65 Md"/>
              <a:cs typeface="HelveticaNeueLT Pro 65 Md"/>
            </a:endParaRPr>
          </a:p>
        </p:txBody>
      </p:sp>
    </p:spTree>
    <p:extLst>
      <p:ext uri="{BB962C8B-B14F-4D97-AF65-F5344CB8AC3E}">
        <p14:creationId xmlns:p14="http://schemas.microsoft.com/office/powerpoint/2010/main" val="368290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12.3 </a:t>
            </a:r>
            <a:r>
              <a:rPr lang="en-US" sz="2400" dirty="0">
                <a:solidFill>
                  <a:schemeClr val="bg1"/>
                </a:solidFill>
                <a:latin typeface="Times New Roman" pitchFamily="18" charset="0"/>
                <a:cs typeface="Times New Roman" pitchFamily="18" charset="0"/>
              </a:rPr>
              <a:t>El </a:t>
            </a:r>
            <a:r>
              <a:rPr lang="en-US" sz="2400" dirty="0" err="1">
                <a:solidFill>
                  <a:schemeClr val="bg1"/>
                </a:solidFill>
                <a:latin typeface="Times New Roman" pitchFamily="18" charset="0"/>
                <a:cs typeface="Times New Roman" pitchFamily="18" charset="0"/>
              </a:rPr>
              <a:t>problema</a:t>
            </a:r>
            <a:r>
              <a:rPr lang="en-US" sz="2400" dirty="0">
                <a:solidFill>
                  <a:schemeClr val="bg1"/>
                </a:solidFill>
                <a:latin typeface="Times New Roman" pitchFamily="18" charset="0"/>
                <a:cs typeface="Times New Roman" pitchFamily="18" charset="0"/>
              </a:rPr>
              <a:t> del </a:t>
            </a:r>
            <a:r>
              <a:rPr lang="en-US" sz="2400" dirty="0" err="1">
                <a:solidFill>
                  <a:schemeClr val="bg1"/>
                </a:solidFill>
                <a:latin typeface="Times New Roman" pitchFamily="18" charset="0"/>
                <a:cs typeface="Times New Roman" pitchFamily="18" charset="0"/>
              </a:rPr>
              <a:t>monopolista</a:t>
            </a:r>
            <a:r>
              <a:rPr lang="en-US" sz="2400" dirty="0">
                <a:solidFill>
                  <a:schemeClr val="bg1"/>
                </a:solidFill>
                <a:latin typeface="Times New Roman" pitchFamily="18" charset="0"/>
                <a:cs typeface="Times New Roman" pitchFamily="18" charset="0"/>
              </a:rPr>
              <a:t> </a:t>
            </a: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Curvas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ingresos</a:t>
            </a:r>
            <a:endParaRPr lang="en-US" sz="2400" dirty="0">
              <a:solidFill>
                <a:schemeClr val="bg1"/>
              </a:solidFill>
              <a:latin typeface="Times New Roman" pitchFamily="18" charset="0"/>
              <a:cs typeface="Times New Roman" pitchFamily="18" charset="0"/>
            </a:endParaRPr>
          </a:p>
        </p:txBody>
      </p:sp>
      <p:pic>
        <p:nvPicPr>
          <p:cNvPr id="7" name="Picture 6" descr="ALL_Exhibit_12.07_01.psd"/>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38200" y="1676400"/>
            <a:ext cx="3733800" cy="4612997"/>
          </a:xfrm>
          <a:prstGeom prst="rect">
            <a:avLst/>
          </a:prstGeom>
        </p:spPr>
      </p:pic>
      <p:pic>
        <p:nvPicPr>
          <p:cNvPr id="8" name="Picture 7" descr="ALL_Exhibit_12.07_02.ps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38200" y="1676400"/>
            <a:ext cx="3733800" cy="4612997"/>
          </a:xfrm>
          <a:prstGeom prst="rect">
            <a:avLst/>
          </a:prstGeom>
        </p:spPr>
      </p:pic>
      <p:pic>
        <p:nvPicPr>
          <p:cNvPr id="9" name="Picture 8" descr="ALL_Exhibit_12.07_03.psd"/>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38200" y="1676400"/>
            <a:ext cx="3733800" cy="4612997"/>
          </a:xfrm>
          <a:prstGeom prst="rect">
            <a:avLst/>
          </a:prstGeom>
        </p:spPr>
      </p:pic>
      <p:pic>
        <p:nvPicPr>
          <p:cNvPr id="10" name="Picture 9" descr="ALL_Exhibit_12.07_04.psd"/>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38200" y="1676400"/>
            <a:ext cx="3733800" cy="4612997"/>
          </a:xfrm>
          <a:prstGeom prst="rect">
            <a:avLst/>
          </a:prstGeom>
        </p:spPr>
      </p:pic>
      <p:pic>
        <p:nvPicPr>
          <p:cNvPr id="11" name="Picture 10" descr="ALL_Exhibit_12.07_05.psd"/>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38200" y="1676400"/>
            <a:ext cx="3733800" cy="4612997"/>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381000" y="1700646"/>
            <a:ext cx="4419600" cy="4776354"/>
          </a:xfrm>
          <a:prstGeom prst="rect">
            <a:avLst/>
          </a:prstGeom>
        </p:spPr>
      </p:pic>
      <p:sp>
        <p:nvSpPr>
          <p:cNvPr id="13" name="Title 1"/>
          <p:cNvSpPr>
            <a:spLocks noGrp="1"/>
          </p:cNvSpPr>
          <p:nvPr>
            <p:ph type="ctrTitle"/>
          </p:nvPr>
        </p:nvSpPr>
        <p:spPr>
          <a:xfrm>
            <a:off x="4724400" y="5626491"/>
            <a:ext cx="4269259" cy="671727"/>
          </a:xfrm>
        </p:spPr>
        <p:txBody>
          <a:bodyPr>
            <a:normAutofit/>
          </a:bodyPr>
          <a:lstStyle/>
          <a:p>
            <a:r>
              <a:rPr lang="en-US" sz="1400" dirty="0" err="1" smtClean="0">
                <a:solidFill>
                  <a:schemeClr val="tx2">
                    <a:lumMod val="60000"/>
                    <a:lumOff val="40000"/>
                  </a:schemeClr>
                </a:solidFill>
                <a:effectLst/>
                <a:latin typeface="HelveticaNeueLT Pro 65 Md"/>
                <a:cs typeface="HelveticaNeueLT Pro 65 Md"/>
              </a:rPr>
              <a:t>Figura</a:t>
            </a:r>
            <a:r>
              <a:rPr lang="en-US" sz="1400" dirty="0" smtClean="0">
                <a:solidFill>
                  <a:schemeClr val="tx2">
                    <a:lumMod val="60000"/>
                    <a:lumOff val="40000"/>
                  </a:schemeClr>
                </a:solidFill>
                <a:effectLst/>
                <a:latin typeface="HelveticaNeueLT Pro 65 Md"/>
                <a:cs typeface="HelveticaNeueLT Pro 65 Md"/>
              </a:rPr>
              <a:t> 12.7 </a:t>
            </a:r>
            <a:r>
              <a:rPr lang="en-US" sz="1400" dirty="0" err="1" smtClean="0">
                <a:effectLst/>
                <a:latin typeface="HelveticaNeueLT Pro 65 Md"/>
                <a:cs typeface="HelveticaNeueLT Pro 65 Md"/>
              </a:rPr>
              <a:t>Relación</a:t>
            </a:r>
            <a:r>
              <a:rPr lang="en-US" sz="1400" dirty="0" smtClean="0">
                <a:effectLst/>
                <a:latin typeface="HelveticaNeueLT Pro 65 Md"/>
                <a:cs typeface="HelveticaNeueLT Pro 65 Md"/>
              </a:rPr>
              <a:t> entre </a:t>
            </a:r>
            <a:r>
              <a:rPr lang="en-US" sz="1400" dirty="0" err="1" smtClean="0">
                <a:effectLst/>
                <a:latin typeface="HelveticaNeueLT Pro 65 Md"/>
                <a:cs typeface="HelveticaNeueLT Pro 65 Md"/>
              </a:rPr>
              <a:t>precio</a:t>
            </a:r>
            <a:r>
              <a:rPr lang="en-US" sz="1400" dirty="0" smtClean="0">
                <a:effectLst/>
                <a:latin typeface="HelveticaNeueLT Pro 65 Md"/>
                <a:cs typeface="HelveticaNeueLT Pro 65 Md"/>
              </a:rPr>
              <a:t>, </a:t>
            </a:r>
            <a:r>
              <a:rPr lang="en-US" sz="1400" dirty="0" err="1" smtClean="0">
                <a:effectLst/>
                <a:latin typeface="HelveticaNeueLT Pro 65 Md"/>
                <a:cs typeface="HelveticaNeueLT Pro 65 Md"/>
              </a:rPr>
              <a:t>ingresos</a:t>
            </a:r>
            <a:r>
              <a:rPr lang="en-US" sz="1400" dirty="0" smtClean="0">
                <a:effectLst/>
                <a:latin typeface="HelveticaNeueLT Pro 65 Md"/>
                <a:cs typeface="HelveticaNeueLT Pro 65 Md"/>
              </a:rPr>
              <a:t> </a:t>
            </a:r>
            <a:r>
              <a:rPr lang="en-US" sz="1400" dirty="0" err="1" smtClean="0">
                <a:effectLst/>
                <a:latin typeface="HelveticaNeueLT Pro 65 Md"/>
                <a:cs typeface="HelveticaNeueLT Pro 65 Md"/>
              </a:rPr>
              <a:t>marginales</a:t>
            </a:r>
            <a:r>
              <a:rPr lang="en-US" sz="1400" dirty="0" smtClean="0">
                <a:effectLst/>
                <a:latin typeface="HelveticaNeueLT Pro 65 Md"/>
                <a:cs typeface="HelveticaNeueLT Pro 65 Md"/>
              </a:rPr>
              <a:t> e </a:t>
            </a:r>
            <a:r>
              <a:rPr lang="en-US" sz="1400" dirty="0" err="1" smtClean="0">
                <a:effectLst/>
                <a:latin typeface="HelveticaNeueLT Pro 65 Md"/>
                <a:cs typeface="HelveticaNeueLT Pro 65 Md"/>
              </a:rPr>
              <a:t>ingresos</a:t>
            </a:r>
            <a:r>
              <a:rPr lang="en-US" sz="1400" dirty="0" smtClean="0">
                <a:effectLst/>
                <a:latin typeface="HelveticaNeueLT Pro 65 Md"/>
                <a:cs typeface="HelveticaNeueLT Pro 65 Md"/>
              </a:rPr>
              <a:t> </a:t>
            </a:r>
            <a:r>
              <a:rPr lang="en-US" sz="1400" dirty="0" err="1" smtClean="0">
                <a:effectLst/>
                <a:latin typeface="HelveticaNeueLT Pro 65 Md"/>
                <a:cs typeface="HelveticaNeueLT Pro 65 Md"/>
              </a:rPr>
              <a:t>totales</a:t>
            </a:r>
            <a:endParaRPr lang="en-US" sz="1400" dirty="0">
              <a:effectLst/>
              <a:latin typeface="HelveticaNeueLT Pro 65 Md"/>
              <a:cs typeface="HelveticaNeueLT Pro 65 Md"/>
            </a:endParaRPr>
          </a:p>
        </p:txBody>
      </p:sp>
    </p:spTree>
    <p:extLst>
      <p:ext uri="{BB962C8B-B14F-4D97-AF65-F5344CB8AC3E}">
        <p14:creationId xmlns:p14="http://schemas.microsoft.com/office/powerpoint/2010/main" val="256764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2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 </a:t>
            </a:r>
            <a:r>
              <a:rPr lang="en-US" sz="2400" dirty="0" err="1">
                <a:solidFill>
                  <a:schemeClr val="bg1"/>
                </a:solidFill>
                <a:latin typeface="Times New Roman" pitchFamily="18" charset="0"/>
                <a:cs typeface="Times New Roman" pitchFamily="18" charset="0"/>
              </a:rPr>
              <a:t>Monopolios</a:t>
            </a:r>
            <a:endParaRPr lang="en-US" sz="2400" dirty="0">
              <a:solidFill>
                <a:schemeClr val="bg1"/>
              </a:solidFill>
              <a:latin typeface="Times New Roman" pitchFamily="18" charset="0"/>
              <a:cs typeface="Times New Roman" pitchFamily="18" charset="0"/>
            </a:endParaRPr>
          </a:p>
        </p:txBody>
      </p:sp>
      <p:sp>
        <p:nvSpPr>
          <p:cNvPr id="2" name="TextBox 1"/>
          <p:cNvSpPr txBox="1"/>
          <p:nvPr/>
        </p:nvSpPr>
        <p:spPr>
          <a:xfrm>
            <a:off x="266950" y="1173560"/>
            <a:ext cx="8839200" cy="5447645"/>
          </a:xfrm>
          <a:prstGeom prst="rect">
            <a:avLst/>
          </a:prstGeom>
          <a:noFill/>
        </p:spPr>
        <p:txBody>
          <a:bodyPr wrap="square" rtlCol="0">
            <a:spAutoFit/>
          </a:bodyPr>
          <a:lstStyle/>
          <a:p>
            <a:r>
              <a:rPr lang="en-US" sz="3600" dirty="0" smtClean="0">
                <a:effectLst>
                  <a:outerShdw blurRad="50800" dist="38100" dir="5400000" algn="t" rotWithShape="0">
                    <a:prstClr val="black">
                      <a:alpha val="40000"/>
                    </a:prstClr>
                  </a:outerShdw>
                </a:effectLst>
                <a:latin typeface="Times New Roman" pitchFamily="18" charset="0"/>
                <a:cs typeface="Times New Roman" pitchFamily="18" charset="0"/>
              </a:rPr>
              <a:t>Ideas clave</a:t>
            </a:r>
          </a:p>
          <a:p>
            <a:endParaRPr lang="en-US" sz="2400" dirty="0">
              <a:latin typeface="Times New Roman" pitchFamily="18" charset="0"/>
              <a:cs typeface="Times New Roman" pitchFamily="18" charset="0"/>
            </a:endParaRPr>
          </a:p>
          <a:p>
            <a:r>
              <a:rPr lang="en-US" sz="3600" dirty="0">
                <a:latin typeface="Times New Roman" pitchFamily="18" charset="0"/>
                <a:cs typeface="Times New Roman" pitchFamily="18" charset="0"/>
              </a:rPr>
              <a:t>1. </a:t>
            </a:r>
            <a:r>
              <a:rPr lang="en-US" sz="3600" dirty="0" smtClean="0">
                <a:latin typeface="Times New Roman" pitchFamily="18" charset="0"/>
                <a:cs typeface="Times New Roman" pitchFamily="18" charset="0"/>
              </a:rPr>
              <a:t>El </a:t>
            </a:r>
            <a:r>
              <a:rPr lang="en-US" sz="3600" dirty="0" err="1" smtClean="0">
                <a:latin typeface="Times New Roman" pitchFamily="18" charset="0"/>
                <a:cs typeface="Times New Roman" pitchFamily="18" charset="0"/>
              </a:rPr>
              <a:t>monopolio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representa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una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estrucutura</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mercado</a:t>
            </a:r>
            <a:r>
              <a:rPr lang="en-US" sz="3600" dirty="0" smtClean="0">
                <a:latin typeface="Times New Roman" pitchFamily="18" charset="0"/>
                <a:cs typeface="Times New Roman" pitchFamily="18" charset="0"/>
              </a:rPr>
              <a:t> extrema con un solo </a:t>
            </a:r>
            <a:r>
              <a:rPr lang="en-US" sz="3600" dirty="0" err="1" smtClean="0">
                <a:latin typeface="Times New Roman" pitchFamily="18" charset="0"/>
                <a:cs typeface="Times New Roman" pitchFamily="18" charset="0"/>
              </a:rPr>
              <a:t>vendedor</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2. </a:t>
            </a:r>
            <a:r>
              <a:rPr lang="en-US" sz="3600" dirty="0" smtClean="0">
                <a:latin typeface="Times New Roman" pitchFamily="18" charset="0"/>
                <a:cs typeface="Times New Roman" pitchFamily="18" charset="0"/>
              </a:rPr>
              <a:t>Los </a:t>
            </a:r>
            <a:r>
              <a:rPr lang="en-US" sz="3600" dirty="0" err="1" smtClean="0">
                <a:latin typeface="Times New Roman" pitchFamily="18" charset="0"/>
                <a:cs typeface="Times New Roman" pitchFamily="18" charset="0"/>
              </a:rPr>
              <a:t>monopolios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pueden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surgir</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manera</a:t>
            </a:r>
            <a:r>
              <a:rPr lang="en-US" sz="3600" dirty="0" smtClean="0">
                <a:latin typeface="Times New Roman" pitchFamily="18" charset="0"/>
                <a:cs typeface="Times New Roman" pitchFamily="18" charset="0"/>
              </a:rPr>
              <a:t> natural o </a:t>
            </a:r>
            <a:r>
              <a:rPr lang="en-US" sz="3600" dirty="0" err="1" smtClean="0">
                <a:latin typeface="Times New Roman" pitchFamily="18" charset="0"/>
                <a:cs typeface="Times New Roman" pitchFamily="18" charset="0"/>
              </a:rPr>
              <a:t>debido</a:t>
            </a:r>
            <a:r>
              <a:rPr lang="en-US" sz="3600" dirty="0" smtClean="0">
                <a:latin typeface="Times New Roman" pitchFamily="18" charset="0"/>
                <a:cs typeface="Times New Roman" pitchFamily="18" charset="0"/>
              </a:rPr>
              <a:t> a la </a:t>
            </a:r>
            <a:r>
              <a:rPr lang="en-US" sz="3600" dirty="0" err="1" smtClean="0">
                <a:latin typeface="Times New Roman" pitchFamily="18" charset="0"/>
                <a:cs typeface="Times New Roman" pitchFamily="18" charset="0"/>
              </a:rPr>
              <a:t>protección</a:t>
            </a:r>
            <a:r>
              <a:rPr lang="en-US" sz="3600" dirty="0" smtClean="0">
                <a:latin typeface="Times New Roman" pitchFamily="18" charset="0"/>
                <a:cs typeface="Times New Roman" pitchFamily="18" charset="0"/>
              </a:rPr>
              <a:t> del Estado.</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3. </a:t>
            </a:r>
            <a:r>
              <a:rPr lang="en-US" sz="3600" dirty="0" smtClean="0">
                <a:latin typeface="Times New Roman" pitchFamily="18" charset="0"/>
                <a:cs typeface="Times New Roman" pitchFamily="18" charset="0"/>
              </a:rPr>
              <a:t>Los </a:t>
            </a:r>
            <a:r>
              <a:rPr lang="en-US" sz="3600" dirty="0" err="1" smtClean="0">
                <a:latin typeface="Times New Roman" pitchFamily="18" charset="0"/>
                <a:cs typeface="Times New Roman" pitchFamily="18" charset="0"/>
              </a:rPr>
              <a:t>monopolistas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fijan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precios</a:t>
            </a:r>
            <a:r>
              <a:rPr lang="en-US" sz="3600" dirty="0" smtClean="0">
                <a:latin typeface="Times New Roman" pitchFamily="18" charset="0"/>
                <a:cs typeface="Times New Roman" pitchFamily="18" charset="0"/>
              </a:rPr>
              <a:t> y </a:t>
            </a:r>
            <a:r>
              <a:rPr lang="en-US" sz="3600" dirty="0" err="1" smtClean="0">
                <a:latin typeface="Times New Roman" pitchFamily="18" charset="0"/>
                <a:cs typeface="Times New Roman" pitchFamily="18" charset="0"/>
              </a:rPr>
              <a:t>producen</a:t>
            </a:r>
            <a:r>
              <a:rPr lang="en-US" sz="3600" dirty="0" smtClean="0">
                <a:latin typeface="Times New Roman" pitchFamily="18" charset="0"/>
                <a:cs typeface="Times New Roman" pitchFamily="18" charset="0"/>
              </a:rPr>
              <a:t> hasta que el </a:t>
            </a:r>
            <a:r>
              <a:rPr lang="en-US" sz="3600" dirty="0" err="1" smtClean="0">
                <a:latin typeface="Times New Roman" pitchFamily="18" charset="0"/>
                <a:cs typeface="Times New Roman" pitchFamily="18" charset="0"/>
              </a:rPr>
              <a:t>beneficio</a:t>
            </a:r>
            <a:r>
              <a:rPr lang="en-US" sz="3600" dirty="0" smtClean="0">
                <a:latin typeface="Times New Roman" pitchFamily="18" charset="0"/>
                <a:cs typeface="Times New Roman" pitchFamily="18" charset="0"/>
              </a:rPr>
              <a:t> marginal </a:t>
            </a:r>
            <a:r>
              <a:rPr lang="en-US" sz="3600" dirty="0" err="1" smtClean="0">
                <a:latin typeface="Times New Roman" pitchFamily="18" charset="0"/>
                <a:cs typeface="Times New Roman" pitchFamily="18" charset="0"/>
              </a:rPr>
              <a:t>iguala</a:t>
            </a:r>
            <a:r>
              <a:rPr lang="en-US" sz="3600" dirty="0" smtClean="0">
                <a:latin typeface="Times New Roman" pitchFamily="18" charset="0"/>
                <a:cs typeface="Times New Roman" pitchFamily="18" charset="0"/>
              </a:rPr>
              <a:t> el </a:t>
            </a:r>
            <a:r>
              <a:rPr lang="en-US" sz="3600" dirty="0" err="1" smtClean="0">
                <a:latin typeface="Times New Roman" pitchFamily="18" charset="0"/>
                <a:cs typeface="Times New Roman" pitchFamily="18" charset="0"/>
              </a:rPr>
              <a:t>coste</a:t>
            </a:r>
            <a:r>
              <a:rPr lang="en-US" sz="3600" dirty="0" smtClean="0">
                <a:latin typeface="Times New Roman" pitchFamily="18" charset="0"/>
                <a:cs typeface="Times New Roman" pitchFamily="18" charset="0"/>
              </a:rPr>
              <a:t> marginal.</a:t>
            </a:r>
            <a:endParaRPr lang="en-US" sz="3600" dirty="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59091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 </a:t>
            </a:r>
            <a:r>
              <a:rPr lang="en-US" sz="2400" dirty="0" err="1">
                <a:solidFill>
                  <a:schemeClr val="bg1"/>
                </a:solidFill>
                <a:latin typeface="Times New Roman" pitchFamily="18" charset="0"/>
                <a:cs typeface="Times New Roman" pitchFamily="18" charset="0"/>
              </a:rPr>
              <a:t>Monopolios</a:t>
            </a:r>
            <a:endParaRPr lang="en-US" sz="2400" dirty="0">
              <a:solidFill>
                <a:schemeClr val="bg1"/>
              </a:solidFill>
              <a:latin typeface="Times New Roman" pitchFamily="18" charset="0"/>
              <a:cs typeface="Times New Roman" pitchFamily="18" charset="0"/>
            </a:endParaRPr>
          </a:p>
        </p:txBody>
      </p:sp>
      <p:sp>
        <p:nvSpPr>
          <p:cNvPr id="2" name="TextBox 1"/>
          <p:cNvSpPr txBox="1"/>
          <p:nvPr/>
        </p:nvSpPr>
        <p:spPr>
          <a:xfrm>
            <a:off x="304800" y="1295400"/>
            <a:ext cx="8839200" cy="4401205"/>
          </a:xfrm>
          <a:prstGeom prst="rect">
            <a:avLst/>
          </a:prstGeom>
          <a:noFill/>
        </p:spPr>
        <p:txBody>
          <a:bodyPr wrap="square" rtlCol="0">
            <a:spAutoFit/>
          </a:bodyPr>
          <a:lstStyle/>
          <a:p>
            <a:r>
              <a:rPr lang="en-US" sz="3600" dirty="0" smtClean="0">
                <a:effectLst>
                  <a:outerShdw blurRad="50800" dist="38100" dir="5400000" algn="t" rotWithShape="0">
                    <a:prstClr val="black">
                      <a:alpha val="40000"/>
                    </a:prstClr>
                  </a:outerShdw>
                </a:effectLst>
                <a:latin typeface="Times New Roman" pitchFamily="18" charset="0"/>
                <a:cs typeface="Times New Roman" pitchFamily="18" charset="0"/>
              </a:rPr>
              <a:t>Ideas clave</a:t>
            </a:r>
          </a:p>
          <a:p>
            <a:endParaRPr lang="en-US" sz="32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4</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El </a:t>
            </a:r>
            <a:r>
              <a:rPr lang="en-US" sz="3600" dirty="0" err="1" smtClean="0">
                <a:latin typeface="Times New Roman" pitchFamily="18" charset="0"/>
                <a:cs typeface="Times New Roman" pitchFamily="18" charset="0"/>
              </a:rPr>
              <a:t>monopolista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maximiza</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beneficios</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produciendo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menos</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cantidad</a:t>
            </a:r>
            <a:r>
              <a:rPr lang="en-US" sz="3600" dirty="0">
                <a:latin typeface="Times New Roman" pitchFamily="18" charset="0"/>
                <a:cs typeface="Times New Roman" pitchFamily="18" charset="0"/>
              </a:rPr>
              <a:t> y </a:t>
            </a:r>
            <a:r>
              <a:rPr lang="en-US" sz="3600" dirty="0" err="1">
                <a:latin typeface="Times New Roman" pitchFamily="18" charset="0"/>
                <a:cs typeface="Times New Roman" pitchFamily="18" charset="0"/>
              </a:rPr>
              <a:t>cobrando</a:t>
            </a:r>
            <a:r>
              <a:rPr lang="en-US" sz="3600" dirty="0">
                <a:latin typeface="Times New Roman" pitchFamily="18" charset="0"/>
                <a:cs typeface="Times New Roman" pitchFamily="18" charset="0"/>
              </a:rPr>
              <a:t> un </a:t>
            </a:r>
            <a:r>
              <a:rPr lang="en-US" sz="3600" dirty="0" err="1">
                <a:latin typeface="Times New Roman" pitchFamily="18" charset="0"/>
                <a:cs typeface="Times New Roman" pitchFamily="18" charset="0"/>
              </a:rPr>
              <a:t>precio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más</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elevado</a:t>
            </a:r>
            <a:r>
              <a:rPr lang="en-US" sz="3600" dirty="0">
                <a:latin typeface="Times New Roman" pitchFamily="18" charset="0"/>
                <a:cs typeface="Times New Roman" pitchFamily="18" charset="0"/>
              </a:rPr>
              <a:t> que </a:t>
            </a:r>
            <a:r>
              <a:rPr lang="en-US" sz="3600" dirty="0" err="1">
                <a:latin typeface="Times New Roman" pitchFamily="18" charset="0"/>
                <a:cs typeface="Times New Roman" pitchFamily="18" charset="0"/>
              </a:rPr>
              <a:t>los</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vendedores</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perfectamente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competitivos</a:t>
            </a:r>
            <a:r>
              <a:rPr lang="en-US" sz="3600" dirty="0">
                <a:latin typeface="Times New Roman" pitchFamily="18" charset="0"/>
                <a:cs typeface="Times New Roman" pitchFamily="18" charset="0"/>
              </a:rPr>
              <a:t>. De </a:t>
            </a:r>
            <a:r>
              <a:rPr lang="en-US" sz="3600" dirty="0" err="1">
                <a:latin typeface="Times New Roman" pitchFamily="18" charset="0"/>
                <a:cs typeface="Times New Roman" pitchFamily="18" charset="0"/>
              </a:rPr>
              <a:t>este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modo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tiene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lugar</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una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pérdida</a:t>
            </a:r>
            <a:r>
              <a:rPr lang="en-US" sz="3600" dirty="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eficiencia</a:t>
            </a:r>
            <a:r>
              <a:rPr lang="en-US" sz="3600" dirty="0" smtClean="0">
                <a:latin typeface="Times New Roman" pitchFamily="18" charset="0"/>
                <a:cs typeface="Times New Roman" pitchFamily="18" charset="0"/>
              </a:rPr>
              <a:t>.</a:t>
            </a:r>
          </a:p>
          <a:p>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80577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 </a:t>
            </a:r>
            <a:r>
              <a:rPr lang="en-US" sz="2400" dirty="0" err="1">
                <a:solidFill>
                  <a:schemeClr val="bg1"/>
                </a:solidFill>
                <a:latin typeface="Times New Roman" pitchFamily="18" charset="0"/>
                <a:cs typeface="Times New Roman" pitchFamily="18" charset="0"/>
              </a:rPr>
              <a:t>Monopolios</a:t>
            </a:r>
            <a:endParaRPr lang="en-US" sz="2400" dirty="0">
              <a:solidFill>
                <a:schemeClr val="bg1"/>
              </a:solidFill>
              <a:latin typeface="Times New Roman" pitchFamily="18" charset="0"/>
              <a:cs typeface="Times New Roman" pitchFamily="18" charset="0"/>
            </a:endParaRPr>
          </a:p>
        </p:txBody>
      </p:sp>
      <p:sp>
        <p:nvSpPr>
          <p:cNvPr id="2" name="TextBox 1"/>
          <p:cNvSpPr txBox="1"/>
          <p:nvPr/>
        </p:nvSpPr>
        <p:spPr>
          <a:xfrm>
            <a:off x="381000" y="1295400"/>
            <a:ext cx="8534400" cy="3416320"/>
          </a:xfrm>
          <a:prstGeom prst="rect">
            <a:avLst/>
          </a:prstGeom>
          <a:noFill/>
        </p:spPr>
        <p:txBody>
          <a:bodyPr wrap="square" rtlCol="0">
            <a:spAutoFit/>
          </a:bodyPr>
          <a:lstStyle/>
          <a:p>
            <a:r>
              <a:rPr lang="en-US" sz="3600" dirty="0" smtClean="0">
                <a:effectLst>
                  <a:outerShdw blurRad="50800" dist="38100" dir="5400000" algn="t" rotWithShape="0">
                    <a:prstClr val="black">
                      <a:alpha val="40000"/>
                    </a:prstClr>
                  </a:outerShdw>
                </a:effectLst>
                <a:latin typeface="Times New Roman" pitchFamily="18" charset="0"/>
                <a:cs typeface="Times New Roman" pitchFamily="18" charset="0"/>
              </a:rPr>
              <a:t>Ideas clave</a:t>
            </a: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5. La </a:t>
            </a:r>
            <a:r>
              <a:rPr lang="en-US" sz="3600" dirty="0" err="1" smtClean="0">
                <a:latin typeface="Times New Roman" pitchFamily="18" charset="0"/>
                <a:cs typeface="Times New Roman" pitchFamily="18" charset="0"/>
              </a:rPr>
              <a:t>eficiencia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en</a:t>
            </a:r>
            <a:r>
              <a:rPr lang="en-US" sz="3600" dirty="0" smtClean="0">
                <a:latin typeface="Times New Roman" pitchFamily="18" charset="0"/>
                <a:cs typeface="Times New Roman" pitchFamily="18" charset="0"/>
              </a:rPr>
              <a:t> un </a:t>
            </a:r>
            <a:r>
              <a:rPr lang="en-US" sz="3600" dirty="0" err="1" smtClean="0">
                <a:latin typeface="Times New Roman" pitchFamily="18" charset="0"/>
                <a:cs typeface="Times New Roman" pitchFamily="18" charset="0"/>
              </a:rPr>
              <a:t>monopolio</a:t>
            </a:r>
            <a:r>
              <a:rPr lang="en-US" sz="3600" dirty="0" smtClean="0">
                <a:latin typeface="Times New Roman" pitchFamily="18" charset="0"/>
                <a:cs typeface="Times New Roman" pitchFamily="18" charset="0"/>
              </a:rPr>
              <a:t> se </a:t>
            </a:r>
            <a:r>
              <a:rPr lang="en-US" sz="3600" dirty="0" err="1" smtClean="0">
                <a:latin typeface="Times New Roman" pitchFamily="18" charset="0"/>
                <a:cs typeface="Times New Roman" pitchFamily="18" charset="0"/>
              </a:rPr>
              <a:t>puede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conseguir</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mediante</a:t>
            </a:r>
            <a:r>
              <a:rPr lang="en-US" sz="3600" dirty="0" smtClean="0">
                <a:latin typeface="Times New Roman" pitchFamily="18" charset="0"/>
                <a:cs typeface="Times New Roman" pitchFamily="18" charset="0"/>
              </a:rPr>
              <a:t> la </a:t>
            </a:r>
            <a:r>
              <a:rPr lang="en-US" sz="3600" dirty="0" err="1" smtClean="0">
                <a:latin typeface="Times New Roman" pitchFamily="18" charset="0"/>
                <a:cs typeface="Times New Roman" pitchFamily="18" charset="0"/>
              </a:rPr>
              <a:t>discriminación</a:t>
            </a:r>
            <a:r>
              <a:rPr lang="en-US" sz="3600" dirty="0" smtClean="0">
                <a:latin typeface="Times New Roman" pitchFamily="18" charset="0"/>
                <a:cs typeface="Times New Roman" pitchFamily="18" charset="0"/>
              </a:rPr>
              <a:t> de </a:t>
            </a:r>
            <a:r>
              <a:rPr lang="en-US" sz="3600" dirty="0" err="1" smtClean="0">
                <a:latin typeface="Times New Roman" pitchFamily="18" charset="0"/>
                <a:cs typeface="Times New Roman" pitchFamily="18" charset="0"/>
              </a:rPr>
              <a:t>precios</a:t>
            </a:r>
            <a:r>
              <a:rPr lang="en-US" sz="3600" dirty="0" smtClean="0">
                <a:latin typeface="Times New Roman" pitchFamily="18" charset="0"/>
                <a:cs typeface="Times New Roman" pitchFamily="18" charset="0"/>
              </a:rPr>
              <a:t> de primer </a:t>
            </a:r>
            <a:r>
              <a:rPr lang="en-US" sz="3600" dirty="0" err="1" smtClean="0">
                <a:latin typeface="Times New Roman" pitchFamily="18" charset="0"/>
                <a:cs typeface="Times New Roman" pitchFamily="18" charset="0"/>
              </a:rPr>
              <a:t>grado</a:t>
            </a:r>
            <a:r>
              <a:rPr lang="en-US" sz="3600" dirty="0" smtClean="0">
                <a:latin typeface="Times New Roman" pitchFamily="18" charset="0"/>
                <a:cs typeface="Times New Roman" pitchFamily="18" charset="0"/>
              </a:rPr>
              <a:t> o </a:t>
            </a:r>
            <a:r>
              <a:rPr lang="en-US" sz="3600" dirty="0" err="1" smtClean="0">
                <a:latin typeface="Times New Roman" pitchFamily="18" charset="0"/>
                <a:cs typeface="Times New Roman" pitchFamily="18" charset="0"/>
              </a:rPr>
              <a:t>mediante</a:t>
            </a:r>
            <a:r>
              <a:rPr lang="en-US" sz="3600" dirty="0" smtClean="0">
                <a:latin typeface="Times New Roman" pitchFamily="18" charset="0"/>
                <a:cs typeface="Times New Roman" pitchFamily="18" charset="0"/>
              </a:rPr>
              <a:t> la </a:t>
            </a:r>
            <a:r>
              <a:rPr lang="en-US" sz="3600" dirty="0" err="1" smtClean="0">
                <a:latin typeface="Times New Roman" pitchFamily="18" charset="0"/>
                <a:cs typeface="Times New Roman" pitchFamily="18" charset="0"/>
              </a:rPr>
              <a:t>intervención</a:t>
            </a:r>
            <a:r>
              <a:rPr lang="en-US" sz="3600" dirty="0" smtClean="0">
                <a:latin typeface="Times New Roman" pitchFamily="18" charset="0"/>
                <a:cs typeface="Times New Roman" pitchFamily="18" charset="0"/>
              </a:rPr>
              <a:t> del Estado.</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588907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 </a:t>
            </a:r>
            <a:r>
              <a:rPr lang="en-US" sz="2400" dirty="0" err="1">
                <a:solidFill>
                  <a:schemeClr val="bg1"/>
                </a:solidFill>
                <a:latin typeface="Times New Roman" pitchFamily="18" charset="0"/>
                <a:cs typeface="Times New Roman" pitchFamily="18" charset="0"/>
              </a:rPr>
              <a:t>Monopolios</a:t>
            </a:r>
            <a:endParaRPr lang="en-US" sz="2400" dirty="0">
              <a:solidFill>
                <a:schemeClr val="bg1"/>
              </a:solidFill>
              <a:latin typeface="Times New Roman" pitchFamily="18" charset="0"/>
              <a:cs typeface="Times New Roman" pitchFamily="18" charset="0"/>
            </a:endParaRPr>
          </a:p>
        </p:txBody>
      </p:sp>
      <p:sp>
        <p:nvSpPr>
          <p:cNvPr id="2" name="TextBox 1"/>
          <p:cNvSpPr txBox="1"/>
          <p:nvPr/>
        </p:nvSpPr>
        <p:spPr>
          <a:xfrm>
            <a:off x="381000" y="1447800"/>
            <a:ext cx="8534400" cy="646331"/>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Economía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basada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en</a:t>
            </a:r>
            <a:r>
              <a:rPr lang="en-US" sz="3600" dirty="0" smtClean="0">
                <a:latin typeface="Times New Roman" pitchFamily="18" charset="0"/>
                <a:cs typeface="Times New Roman" pitchFamily="18" charset="0"/>
              </a:rPr>
              <a:t> la </a:t>
            </a:r>
            <a:r>
              <a:rPr lang="en-US" sz="3600" dirty="0" err="1" smtClean="0">
                <a:latin typeface="Times New Roman" pitchFamily="18" charset="0"/>
                <a:cs typeface="Times New Roman" pitchFamily="18" charset="0"/>
              </a:rPr>
              <a:t>evidencia</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114800" y="2590800"/>
            <a:ext cx="4504907" cy="3505200"/>
          </a:xfrm>
          <a:prstGeom prst="rect">
            <a:avLst/>
          </a:prstGeom>
          <a:ln>
            <a:solidFill>
              <a:srgbClr val="000000"/>
            </a:solidFill>
          </a:ln>
        </p:spPr>
      </p:pic>
      <p:sp>
        <p:nvSpPr>
          <p:cNvPr id="6" name="TextBox 5"/>
          <p:cNvSpPr txBox="1"/>
          <p:nvPr/>
        </p:nvSpPr>
        <p:spPr>
          <a:xfrm>
            <a:off x="152400" y="3429000"/>
            <a:ext cx="3429000" cy="2062103"/>
          </a:xfrm>
          <a:prstGeom prst="rect">
            <a:avLst/>
          </a:prstGeom>
          <a:noFill/>
        </p:spPr>
        <p:txBody>
          <a:bodyPr wrap="square" rtlCol="0">
            <a:spAutoFit/>
          </a:bodyPr>
          <a:lstStyle/>
          <a:p>
            <a:r>
              <a:rPr lang="en-US" sz="3200" dirty="0" smtClean="0">
                <a:latin typeface="Times New Roman" pitchFamily="18" charset="0"/>
                <a:cs typeface="Times New Roman" pitchFamily="18" charset="0"/>
              </a:rPr>
              <a:t>¿Hay </a:t>
            </a:r>
            <a:r>
              <a:rPr lang="en-US" sz="3200" dirty="0" err="1" smtClean="0">
                <a:latin typeface="Times New Roman" pitchFamily="18" charset="0"/>
                <a:cs typeface="Times New Roman" pitchFamily="18" charset="0"/>
              </a:rPr>
              <a:t>algún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caso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en</a:t>
            </a:r>
            <a:r>
              <a:rPr lang="en-US" sz="3200" dirty="0" smtClean="0">
                <a:latin typeface="Times New Roman" pitchFamily="18" charset="0"/>
                <a:cs typeface="Times New Roman" pitchFamily="18" charset="0"/>
              </a:rPr>
              <a:t> que un </a:t>
            </a:r>
            <a:r>
              <a:rPr lang="en-US" sz="3200" dirty="0" err="1" smtClean="0">
                <a:latin typeface="Times New Roman" pitchFamily="18" charset="0"/>
                <a:cs typeface="Times New Roman" pitchFamily="18" charset="0"/>
              </a:rPr>
              <a:t>monopolio</a:t>
            </a:r>
            <a:r>
              <a:rPr lang="en-US" sz="3200" dirty="0" smtClean="0">
                <a:latin typeface="Times New Roman" pitchFamily="18" charset="0"/>
                <a:cs typeface="Times New Roman" pitchFamily="18" charset="0"/>
              </a:rPr>
              <a:t> sea </a:t>
            </a:r>
            <a:r>
              <a:rPr lang="en-US" sz="3200" dirty="0" err="1" smtClean="0">
                <a:latin typeface="Times New Roman" pitchFamily="18" charset="0"/>
                <a:cs typeface="Times New Roman" pitchFamily="18" charset="0"/>
              </a:rPr>
              <a:t>bueno</a:t>
            </a:r>
            <a:r>
              <a:rPr lang="en-US" sz="3200" dirty="0" smtClean="0">
                <a:latin typeface="Times New Roman" pitchFamily="18" charset="0"/>
                <a:cs typeface="Times New Roman" pitchFamily="18" charset="0"/>
              </a:rPr>
              <a:t> para la </a:t>
            </a:r>
            <a:r>
              <a:rPr lang="en-US" sz="3200" dirty="0" err="1" smtClean="0">
                <a:latin typeface="Times New Roman" pitchFamily="18" charset="0"/>
                <a:cs typeface="Times New Roman" pitchFamily="18" charset="0"/>
              </a:rPr>
              <a:t>sociedad</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21375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218" y="928024"/>
            <a:ext cx="8534400" cy="7171194"/>
          </a:xfrm>
          <a:prstGeom prst="rect">
            <a:avLst/>
          </a:prstGeom>
          <a:noFill/>
        </p:spPr>
        <p:txBody>
          <a:bodyPr wrap="square" rtlCol="0">
            <a:spAutoFit/>
          </a:bodyPr>
          <a:lstStyle/>
          <a:p>
            <a:endParaRPr lang="en-US" sz="3200" b="1" dirty="0" smtClean="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Fijador</a:t>
            </a:r>
            <a:r>
              <a:rPr lang="en-US" sz="3200" b="1" dirty="0" smtClean="0">
                <a:latin typeface="Times New Roman" pitchFamily="18" charset="0"/>
                <a:cs typeface="Times New Roman" pitchFamily="18" charset="0"/>
              </a:rPr>
              <a:t> de </a:t>
            </a:r>
            <a:r>
              <a:rPr lang="en-US" sz="3200" b="1" dirty="0" err="1" smtClean="0">
                <a:latin typeface="Times New Roman" pitchFamily="18" charset="0"/>
                <a:cs typeface="Times New Roman" pitchFamily="18" charset="0"/>
              </a:rPr>
              <a:t>precios</a:t>
            </a:r>
            <a:endParaRPr lang="en-US" sz="32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Aquel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vendedor</a:t>
            </a:r>
            <a:r>
              <a:rPr lang="en-US" sz="3200" dirty="0" smtClean="0">
                <a:latin typeface="Times New Roman" pitchFamily="18" charset="0"/>
                <a:cs typeface="Times New Roman" pitchFamily="18" charset="0"/>
              </a:rPr>
              <a:t> que </a:t>
            </a:r>
            <a:r>
              <a:rPr lang="en-US" sz="3200" dirty="0" err="1" smtClean="0">
                <a:latin typeface="Times New Roman" pitchFamily="18" charset="0"/>
                <a:cs typeface="Times New Roman" pitchFamily="18" charset="0"/>
              </a:rPr>
              <a:t>puede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determinar</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el 	</a:t>
            </a:r>
            <a:r>
              <a:rPr lang="en-US" sz="3200" dirty="0" err="1" smtClean="0">
                <a:latin typeface="Times New Roman" pitchFamily="18" charset="0"/>
                <a:cs typeface="Times New Roman" pitchFamily="18" charset="0"/>
              </a:rPr>
              <a:t>precio</a:t>
            </a:r>
            <a:r>
              <a:rPr lang="en-US" sz="3200" dirty="0" smtClean="0">
                <a:latin typeface="Times New Roman" pitchFamily="18" charset="0"/>
                <a:cs typeface="Times New Roman" pitchFamily="18" charset="0"/>
              </a:rPr>
              <a:t> de un </a:t>
            </a:r>
            <a:r>
              <a:rPr lang="en-US" sz="3200" dirty="0" err="1" smtClean="0">
                <a:latin typeface="Times New Roman" pitchFamily="18" charset="0"/>
                <a:cs typeface="Times New Roman" pitchFamily="18" charset="0"/>
              </a:rPr>
              <a:t>bien</a:t>
            </a:r>
            <a:r>
              <a:rPr lang="en-US" sz="3200" dirty="0" smtClean="0">
                <a:latin typeface="Times New Roman" pitchFamily="18" charset="0"/>
                <a:cs typeface="Times New Roman" pitchFamily="18" charset="0"/>
              </a:rPr>
              <a:t>.</a:t>
            </a:r>
          </a:p>
          <a:p>
            <a:endParaRPr lang="en-US" sz="3200" b="1" dirty="0" smtClean="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Poder</a:t>
            </a:r>
            <a:r>
              <a:rPr lang="en-US" sz="3200" b="1" dirty="0" smtClean="0">
                <a:latin typeface="Times New Roman" pitchFamily="18" charset="0"/>
                <a:cs typeface="Times New Roman" pitchFamily="18" charset="0"/>
              </a:rPr>
              <a:t> de </a:t>
            </a:r>
            <a:r>
              <a:rPr lang="en-US" sz="3200" b="1" dirty="0" err="1" smtClean="0">
                <a:latin typeface="Times New Roman" pitchFamily="18" charset="0"/>
                <a:cs typeface="Times New Roman" pitchFamily="18" charset="0"/>
              </a:rPr>
              <a:t>mercado</a:t>
            </a:r>
            <a:endParaRPr lang="en-US" sz="32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La </a:t>
            </a:r>
            <a:r>
              <a:rPr lang="en-US" sz="3200" dirty="0" err="1" smtClean="0">
                <a:latin typeface="Times New Roman" pitchFamily="18" charset="0"/>
                <a:cs typeface="Times New Roman" pitchFamily="18" charset="0"/>
              </a:rPr>
              <a:t>capacidad</a:t>
            </a:r>
            <a:r>
              <a:rPr lang="en-US" sz="3200" dirty="0" smtClean="0">
                <a:latin typeface="Times New Roman" pitchFamily="18" charset="0"/>
                <a:cs typeface="Times New Roman" pitchFamily="18" charset="0"/>
              </a:rPr>
              <a:t> de </a:t>
            </a:r>
            <a:r>
              <a:rPr lang="en-US" sz="3200" dirty="0" err="1" smtClean="0">
                <a:latin typeface="Times New Roman" pitchFamily="18" charset="0"/>
                <a:cs typeface="Times New Roman" pitchFamily="18" charset="0"/>
              </a:rPr>
              <a:t>fijar</a:t>
            </a:r>
            <a:r>
              <a:rPr lang="en-US" sz="3200" dirty="0" smtClean="0">
                <a:latin typeface="Times New Roman" pitchFamily="18" charset="0"/>
                <a:cs typeface="Times New Roman" pitchFamily="18" charset="0"/>
              </a:rPr>
              <a:t> el </a:t>
            </a:r>
            <a:r>
              <a:rPr lang="en-US" sz="3200" dirty="0" err="1" smtClean="0">
                <a:latin typeface="Times New Roman" pitchFamily="18" charset="0"/>
                <a:cs typeface="Times New Roman" pitchFamily="18" charset="0"/>
              </a:rPr>
              <a:t>precio</a:t>
            </a:r>
            <a:r>
              <a:rPr lang="en-US" sz="3200" dirty="0" smtClean="0">
                <a:latin typeface="Times New Roman" pitchFamily="18" charset="0"/>
                <a:cs typeface="Times New Roman" pitchFamily="18" charset="0"/>
              </a:rPr>
              <a:t>.</a:t>
            </a:r>
          </a:p>
          <a:p>
            <a:endParaRPr lang="en-US" sz="3200" b="1" dirty="0" smtClean="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Monopolio</a:t>
            </a:r>
            <a:endParaRPr lang="en-US" sz="32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Un </a:t>
            </a:r>
            <a:r>
              <a:rPr lang="es-ES" sz="3200" dirty="0" smtClean="0">
                <a:latin typeface="Times New Roman" pitchFamily="18" charset="0"/>
                <a:cs typeface="Times New Roman" pitchFamily="18" charset="0"/>
              </a:rPr>
              <a:t>único vendedor de un bien o servicio sin 	sustitutos cercanos.</a:t>
            </a:r>
            <a:endParaRPr lang="en-US" sz="3200" b="1" dirty="0" smtClean="0">
              <a:latin typeface="Times New Roman" pitchFamily="18" charset="0"/>
              <a:cs typeface="Times New Roman" pitchFamily="18" charset="0"/>
            </a:endParaRPr>
          </a:p>
          <a:p>
            <a:r>
              <a:rPr lang="en-US" sz="3600" b="1" dirty="0">
                <a:latin typeface="Times New Roman" pitchFamily="18" charset="0"/>
                <a:cs typeface="Times New Roman" pitchFamily="18" charset="0"/>
              </a:rPr>
              <a:t>	</a:t>
            </a:r>
            <a:endParaRPr lang="en-US" sz="3600" b="1" dirty="0" smtClean="0">
              <a:latin typeface="Times New Roman" pitchFamily="18" charset="0"/>
              <a:cs typeface="Times New Roman" pitchFamily="18" charset="0"/>
            </a:endParaRPr>
          </a:p>
          <a:p>
            <a:endParaRPr lang="en-US" sz="3600" b="1" dirty="0">
              <a:latin typeface="Times New Roman" pitchFamily="18" charset="0"/>
              <a:cs typeface="Times New Roman" pitchFamily="18" charset="0"/>
            </a:endParaRPr>
          </a:p>
          <a:p>
            <a:endParaRPr lang="en-US" sz="3600" b="1" dirty="0">
              <a:latin typeface="Times New Roman" pitchFamily="18" charset="0"/>
              <a:cs typeface="Times New Roman" pitchFamily="18" charset="0"/>
            </a:endParaRPr>
          </a:p>
        </p:txBody>
      </p:sp>
      <p:sp>
        <p:nvSpPr>
          <p:cNvPr id="5" name="TextBox 4"/>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12.1 </a:t>
            </a:r>
            <a:r>
              <a:rPr lang="en-US" sz="2400" dirty="0" err="1" smtClean="0">
                <a:solidFill>
                  <a:schemeClr val="bg1"/>
                </a:solidFill>
                <a:latin typeface="Times New Roman" pitchFamily="18" charset="0"/>
                <a:cs typeface="Times New Roman" pitchFamily="18" charset="0"/>
              </a:rPr>
              <a:t>Introducción</a:t>
            </a:r>
            <a:r>
              <a:rPr lang="en-US" sz="2400" dirty="0" smtClean="0">
                <a:solidFill>
                  <a:schemeClr val="bg1"/>
                </a:solidFill>
                <a:latin typeface="Times New Roman" pitchFamily="18" charset="0"/>
                <a:cs typeface="Times New Roman" pitchFamily="18" charset="0"/>
              </a:rPr>
              <a:t> de </a:t>
            </a:r>
            <a:r>
              <a:rPr lang="en-US" sz="2400" dirty="0" err="1" smtClean="0">
                <a:solidFill>
                  <a:schemeClr val="bg1"/>
                </a:solidFill>
                <a:latin typeface="Times New Roman" pitchFamily="18" charset="0"/>
                <a:cs typeface="Times New Roman" pitchFamily="18" charset="0"/>
              </a:rPr>
              <a:t>una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nueva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estructura</a:t>
            </a:r>
            <a:r>
              <a:rPr lang="en-US" sz="2400" dirty="0" smtClean="0">
                <a:solidFill>
                  <a:schemeClr val="bg1"/>
                </a:solidFill>
                <a:latin typeface="Times New Roman" pitchFamily="18" charset="0"/>
                <a:cs typeface="Times New Roman" pitchFamily="18" charset="0"/>
              </a:rPr>
              <a:t> de </a:t>
            </a:r>
            <a:r>
              <a:rPr lang="en-US" sz="2400" dirty="0" err="1" smtClean="0">
                <a:solidFill>
                  <a:schemeClr val="bg1"/>
                </a:solidFill>
                <a:latin typeface="Times New Roman" pitchFamily="18" charset="0"/>
                <a:cs typeface="Times New Roman" pitchFamily="18" charset="0"/>
              </a:rPr>
              <a:t>mercado</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01232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12.1 </a:t>
            </a:r>
            <a:r>
              <a:rPr lang="en-US" sz="2400" dirty="0" err="1">
                <a:solidFill>
                  <a:schemeClr val="bg1"/>
                </a:solidFill>
                <a:latin typeface="Times New Roman" pitchFamily="18" charset="0"/>
                <a:cs typeface="Times New Roman" pitchFamily="18" charset="0"/>
              </a:rPr>
              <a:t>Introducción</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una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nueva</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estructura</a:t>
            </a:r>
            <a:r>
              <a:rPr lang="en-US" sz="2400" dirty="0" smtClean="0">
                <a:solidFill>
                  <a:schemeClr val="bg1"/>
                </a:solidFill>
                <a:latin typeface="Times New Roman" pitchFamily="18" charset="0"/>
                <a:cs typeface="Times New Roman" pitchFamily="18" charset="0"/>
              </a:rPr>
              <a:t> </a:t>
            </a:r>
            <a:r>
              <a:rPr lang="en-US" sz="2400" dirty="0">
                <a:solidFill>
                  <a:schemeClr val="bg1"/>
                </a:solidFill>
                <a:latin typeface="Times New Roman" pitchFamily="18" charset="0"/>
                <a:cs typeface="Times New Roman" pitchFamily="18" charset="0"/>
              </a:rPr>
              <a:t>de </a:t>
            </a:r>
            <a:r>
              <a:rPr lang="en-US" sz="2400" dirty="0" err="1">
                <a:solidFill>
                  <a:schemeClr val="bg1"/>
                </a:solidFill>
                <a:latin typeface="Times New Roman" pitchFamily="18" charset="0"/>
                <a:cs typeface="Times New Roman" pitchFamily="18" charset="0"/>
              </a:rPr>
              <a:t>mercado</a:t>
            </a:r>
            <a:endParaRPr lang="en-US" sz="2400" dirty="0">
              <a:solidFill>
                <a:schemeClr val="bg1"/>
              </a:solidFill>
              <a:latin typeface="Times New Roman" pitchFamily="18" charset="0"/>
              <a:cs typeface="Times New Roman" pitchFamily="18" charset="0"/>
            </a:endParaRPr>
          </a:p>
        </p:txBody>
      </p:sp>
      <p:sp>
        <p:nvSpPr>
          <p:cNvPr id="5" name="Rectangle 4"/>
          <p:cNvSpPr/>
          <p:nvPr/>
        </p:nvSpPr>
        <p:spPr>
          <a:xfrm>
            <a:off x="609600" y="6053554"/>
            <a:ext cx="7924800" cy="338554"/>
          </a:xfrm>
          <a:prstGeom prst="rect">
            <a:avLst/>
          </a:prstGeom>
        </p:spPr>
        <p:txBody>
          <a:bodyPr wrap="square">
            <a:spAutoFit/>
          </a:bodyPr>
          <a:lstStyle/>
          <a:p>
            <a:pPr algn="ctr"/>
            <a:r>
              <a:rPr lang="en-US" sz="1600" dirty="0" err="1" smtClean="0">
                <a:solidFill>
                  <a:srgbClr val="0D73C0"/>
                </a:solidFill>
                <a:latin typeface=""/>
              </a:rPr>
              <a:t>Figura</a:t>
            </a:r>
            <a:r>
              <a:rPr lang="en-US" sz="1600" dirty="0" smtClean="0">
                <a:solidFill>
                  <a:srgbClr val="0D73C0"/>
                </a:solidFill>
                <a:latin typeface=""/>
              </a:rPr>
              <a:t> </a:t>
            </a:r>
            <a:r>
              <a:rPr lang="en-US" sz="1600" dirty="0">
                <a:solidFill>
                  <a:srgbClr val="0D73C0"/>
                </a:solidFill>
                <a:latin typeface=""/>
              </a:rPr>
              <a:t>12.1 </a:t>
            </a:r>
            <a:r>
              <a:rPr lang="en-US" sz="1600" dirty="0" smtClean="0">
                <a:solidFill>
                  <a:srgbClr val="000000"/>
                </a:solidFill>
                <a:latin typeface=""/>
              </a:rPr>
              <a:t>Dos </a:t>
            </a:r>
            <a:r>
              <a:rPr lang="en-US" sz="1600" dirty="0" err="1" smtClean="0">
                <a:solidFill>
                  <a:srgbClr val="000000"/>
                </a:solidFill>
                <a:latin typeface=""/>
              </a:rPr>
              <a:t>estructuras</a:t>
            </a:r>
            <a:r>
              <a:rPr lang="en-US" sz="1600" dirty="0" smtClean="0">
                <a:solidFill>
                  <a:srgbClr val="000000"/>
                </a:solidFill>
                <a:latin typeface=""/>
              </a:rPr>
              <a:t> de </a:t>
            </a:r>
            <a:r>
              <a:rPr lang="en-US" sz="1600" dirty="0" err="1" smtClean="0">
                <a:solidFill>
                  <a:srgbClr val="000000"/>
                </a:solidFill>
                <a:latin typeface=""/>
              </a:rPr>
              <a:t>mercado</a:t>
            </a:r>
            <a:endParaRPr lang="en-US" sz="16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90600" y="1415705"/>
            <a:ext cx="7145680" cy="4070695"/>
          </a:xfrm>
          <a:prstGeom prst="rect">
            <a:avLst/>
          </a:prstGeom>
          <a:ln>
            <a:solidFill>
              <a:srgbClr val="000000"/>
            </a:solidFill>
          </a:ln>
        </p:spPr>
      </p:pic>
    </p:spTree>
    <p:extLst>
      <p:ext uri="{BB962C8B-B14F-4D97-AF65-F5344CB8AC3E}">
        <p14:creationId xmlns:p14="http://schemas.microsoft.com/office/powerpoint/2010/main" val="2102391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12.2 Fuentes de </a:t>
            </a:r>
            <a:r>
              <a:rPr lang="en-US" sz="2400" dirty="0" err="1" smtClean="0">
                <a:solidFill>
                  <a:schemeClr val="bg1"/>
                </a:solidFill>
                <a:latin typeface="Times New Roman" pitchFamily="18" charset="0"/>
                <a:cs typeface="Times New Roman" pitchFamily="18" charset="0"/>
              </a:rPr>
              <a:t>poder</a:t>
            </a:r>
            <a:r>
              <a:rPr lang="en-US" sz="2400" dirty="0" smtClean="0">
                <a:solidFill>
                  <a:schemeClr val="bg1"/>
                </a:solidFill>
                <a:latin typeface="Times New Roman" pitchFamily="18" charset="0"/>
                <a:cs typeface="Times New Roman" pitchFamily="18" charset="0"/>
              </a:rPr>
              <a:t> de </a:t>
            </a:r>
            <a:r>
              <a:rPr lang="en-US" sz="2400" dirty="0" err="1" smtClean="0">
                <a:solidFill>
                  <a:schemeClr val="bg1"/>
                </a:solidFill>
                <a:latin typeface="Times New Roman" pitchFamily="18" charset="0"/>
                <a:cs typeface="Times New Roman" pitchFamily="18" charset="0"/>
              </a:rPr>
              <a:t>mercado</a:t>
            </a:r>
            <a:endParaRPr lang="en-US" sz="2400" dirty="0">
              <a:solidFill>
                <a:schemeClr val="bg1"/>
              </a:solidFill>
              <a:latin typeface="Times New Roman" pitchFamily="18" charset="0"/>
              <a:cs typeface="Times New Roman" pitchFamily="18" charset="0"/>
            </a:endParaRPr>
          </a:p>
        </p:txBody>
      </p:sp>
      <p:sp>
        <p:nvSpPr>
          <p:cNvPr id="2" name="TextBox 1"/>
          <p:cNvSpPr txBox="1"/>
          <p:nvPr/>
        </p:nvSpPr>
        <p:spPr>
          <a:xfrm>
            <a:off x="381000" y="1828800"/>
            <a:ext cx="5029200" cy="3416320"/>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Barreras</a:t>
            </a:r>
            <a:r>
              <a:rPr lang="en-US" sz="3600" b="1" dirty="0" smtClean="0">
                <a:latin typeface="Times New Roman" pitchFamily="18" charset="0"/>
                <a:cs typeface="Times New Roman" pitchFamily="18" charset="0"/>
              </a:rPr>
              <a:t> a la entrada</a:t>
            </a:r>
          </a:p>
          <a:p>
            <a:endParaRPr lang="en-US" sz="3600" b="1" dirty="0">
              <a:latin typeface="Times New Roman" pitchFamily="18" charset="0"/>
              <a:cs typeface="Times New Roman" pitchFamily="18" charset="0"/>
            </a:endParaRPr>
          </a:p>
          <a:p>
            <a:r>
              <a:rPr lang="en-US" sz="3600" dirty="0" err="1" smtClean="0">
                <a:latin typeface="Times New Roman" pitchFamily="18" charset="0"/>
                <a:cs typeface="Times New Roman" pitchFamily="18" charset="0"/>
              </a:rPr>
              <a:t>Circunstancias</a:t>
            </a:r>
            <a:r>
              <a:rPr lang="en-US" sz="3600" dirty="0" smtClean="0">
                <a:latin typeface="Times New Roman" pitchFamily="18" charset="0"/>
                <a:cs typeface="Times New Roman" pitchFamily="18" charset="0"/>
              </a:rPr>
              <a:t> que </a:t>
            </a:r>
            <a:r>
              <a:rPr lang="en-US" sz="3600" dirty="0" err="1" smtClean="0">
                <a:latin typeface="Times New Roman" pitchFamily="18" charset="0"/>
                <a:cs typeface="Times New Roman" pitchFamily="18" charset="0"/>
              </a:rPr>
              <a:t>impiden</a:t>
            </a:r>
            <a:r>
              <a:rPr lang="en-US" sz="3600" dirty="0" smtClean="0">
                <a:latin typeface="Times New Roman" pitchFamily="18" charset="0"/>
                <a:cs typeface="Times New Roman" pitchFamily="18" charset="0"/>
              </a:rPr>
              <a:t> que </a:t>
            </a:r>
            <a:r>
              <a:rPr lang="en-US" sz="3600" dirty="0" err="1" smtClean="0">
                <a:latin typeface="Times New Roman" pitchFamily="18" charset="0"/>
                <a:cs typeface="Times New Roman" pitchFamily="18" charset="0"/>
              </a:rPr>
              <a:t>competidores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potenciales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entren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en</a:t>
            </a:r>
            <a:r>
              <a:rPr lang="en-US" sz="3600" dirty="0" smtClean="0">
                <a:latin typeface="Times New Roman" pitchFamily="18" charset="0"/>
                <a:cs typeface="Times New Roman" pitchFamily="18" charset="0"/>
              </a:rPr>
              <a:t> el </a:t>
            </a:r>
            <a:r>
              <a:rPr lang="en-US" sz="3600" dirty="0" err="1" smtClean="0">
                <a:latin typeface="Times New Roman" pitchFamily="18" charset="0"/>
                <a:cs typeface="Times New Roman" pitchFamily="18" charset="0"/>
              </a:rPr>
              <a:t>mercado</a:t>
            </a:r>
            <a:r>
              <a:rPr lang="en-US" sz="3600"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38800" y="1371600"/>
            <a:ext cx="3124200" cy="4695452"/>
          </a:xfrm>
          <a:prstGeom prst="rect">
            <a:avLst/>
          </a:prstGeom>
          <a:ln>
            <a:solidFill>
              <a:srgbClr val="000000"/>
            </a:solidFill>
          </a:ln>
        </p:spPr>
      </p:pic>
    </p:spTree>
    <p:extLst>
      <p:ext uri="{BB962C8B-B14F-4D97-AF65-F5344CB8AC3E}">
        <p14:creationId xmlns:p14="http://schemas.microsoft.com/office/powerpoint/2010/main" val="16556140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2817</TotalTime>
  <Words>1493</Words>
  <Application>Microsoft Office PowerPoint</Application>
  <PresentationFormat>On-screen Show (4:3)</PresentationFormat>
  <Paragraphs>171</Paragraphs>
  <Slides>25</Slides>
  <Notes>19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Figura 12.6 El efecto cantidad y el efecto precio sobre los ingresos por Claritin</vt:lpstr>
      <vt:lpstr>Figura 12.7 Relación entre precio, ingresos marginales e ingresos totales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helena</cp:lastModifiedBy>
  <cp:revision>124</cp:revision>
  <dcterms:created xsi:type="dcterms:W3CDTF">2014-03-08T20:13:28Z</dcterms:created>
  <dcterms:modified xsi:type="dcterms:W3CDTF">2017-06-30T10:00:55Z</dcterms:modified>
</cp:coreProperties>
</file>